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60" r:id="rId3"/>
    <p:sldId id="257" r:id="rId4"/>
    <p:sldId id="261" r:id="rId5"/>
    <p:sldId id="272" r:id="rId6"/>
    <p:sldId id="278" r:id="rId7"/>
    <p:sldId id="274" r:id="rId8"/>
    <p:sldId id="259" r:id="rId9"/>
    <p:sldId id="273" r:id="rId10"/>
    <p:sldId id="275" r:id="rId11"/>
    <p:sldId id="264" r:id="rId12"/>
    <p:sldId id="262" r:id="rId13"/>
    <p:sldId id="263" r:id="rId14"/>
    <p:sldId id="265" r:id="rId15"/>
    <p:sldId id="276" r:id="rId16"/>
    <p:sldId id="277" r:id="rId17"/>
    <p:sldId id="286" r:id="rId18"/>
    <p:sldId id="266" r:id="rId19"/>
    <p:sldId id="284" r:id="rId20"/>
    <p:sldId id="268" r:id="rId21"/>
    <p:sldId id="285" r:id="rId22"/>
    <p:sldId id="282" r:id="rId23"/>
    <p:sldId id="271" r:id="rId24"/>
    <p:sldId id="269"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31580-A57A-4C0D-AA0D-06951EAA64CF}" v="1146" dt="2020-12-02T02:44:19.418"/>
    <p1510:client id="{40FFB747-FFEE-4083-BFB7-9127763255F0}" v="27" dt="2020-12-02T03:40:08.545"/>
    <p1510:client id="{4373E333-E954-4AF9-9D15-8F83184EF9B1}" v="1" dt="2020-12-01T19:03:37.145"/>
    <p1510:client id="{46DF1E6A-0C67-48D1-ADDC-055B7F7E81AF}" v="9" dt="2020-12-02T00:47:40.050"/>
    <p1510:client id="{C7A0761E-7A09-874B-9091-5FBF9C84E194}" v="15" dt="2020-12-02T03:33:51.074"/>
    <p1510:client id="{CA11107E-76D0-4BE0-B095-3558032D3A91}" v="57" dt="2020-12-02T03:31:27.809"/>
    <p1510:client id="{CEADDBF0-D021-450F-890F-3005564C91CE}" v="1" dt="2020-12-02T01:00:02.490"/>
    <p1510:client id="{FD9041C5-41E3-9C40-9842-82A9D65760A4}" v="924" dt="2020-12-01T04:40:10.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89C88-1B78-4DC1-8B00-5FC09540E963}" type="datetimeFigureOut">
              <a:rPr lang="en-US"/>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2C0DB-546C-4E81-9E57-056D5A768EF9}" type="slidenum">
              <a:rPr lang="en-US"/>
              <a:t>‹#›</a:t>
            </a:fld>
            <a:endParaRPr lang="en-US"/>
          </a:p>
        </p:txBody>
      </p:sp>
    </p:spTree>
    <p:extLst>
      <p:ext uri="{BB962C8B-B14F-4D97-AF65-F5344CB8AC3E}">
        <p14:creationId xmlns:p14="http://schemas.microsoft.com/office/powerpoint/2010/main" val="295930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Ref: </a:t>
            </a:r>
            <a:r>
              <a:rPr lang="en-US"/>
              <a:t>https://towardsdatascience.com/use-reinforcement-learning-to-train-a-flappy-bird-never-to-die-35b9625aaecc</a:t>
            </a:r>
            <a:endParaRPr lang="en-US">
              <a:cs typeface="Calibri"/>
            </a:endParaRPr>
          </a:p>
        </p:txBody>
      </p:sp>
      <p:sp>
        <p:nvSpPr>
          <p:cNvPr id="4" name="Slide Number Placeholder 3"/>
          <p:cNvSpPr>
            <a:spLocks noGrp="1"/>
          </p:cNvSpPr>
          <p:nvPr>
            <p:ph type="sldNum" sz="quarter" idx="5"/>
          </p:nvPr>
        </p:nvSpPr>
        <p:spPr/>
        <p:txBody>
          <a:bodyPr/>
          <a:lstStyle/>
          <a:p>
            <a:fld id="{CDE2C0DB-546C-4E81-9E57-056D5A768EF9}" type="slidenum">
              <a:rPr lang="en-US"/>
              <a:t>2</a:t>
            </a:fld>
            <a:endParaRPr lang="en-US"/>
          </a:p>
        </p:txBody>
      </p:sp>
    </p:spTree>
    <p:extLst>
      <p:ext uri="{BB962C8B-B14F-4D97-AF65-F5344CB8AC3E}">
        <p14:creationId xmlns:p14="http://schemas.microsoft.com/office/powerpoint/2010/main" val="57087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Q learning formula , explain Q-value</a:t>
            </a:r>
          </a:p>
        </p:txBody>
      </p:sp>
      <p:sp>
        <p:nvSpPr>
          <p:cNvPr id="4" name="Slide Number Placeholder 3"/>
          <p:cNvSpPr>
            <a:spLocks noGrp="1"/>
          </p:cNvSpPr>
          <p:nvPr>
            <p:ph type="sldNum" sz="quarter" idx="5"/>
          </p:nvPr>
        </p:nvSpPr>
        <p:spPr/>
        <p:txBody>
          <a:bodyPr/>
          <a:lstStyle/>
          <a:p>
            <a:fld id="{CDE2C0DB-546C-4E81-9E57-056D5A768EF9}" type="slidenum">
              <a:rPr lang="en-US"/>
              <a:t>4</a:t>
            </a:fld>
            <a:endParaRPr lang="en-US"/>
          </a:p>
        </p:txBody>
      </p:sp>
    </p:spTree>
    <p:extLst>
      <p:ext uri="{BB962C8B-B14F-4D97-AF65-F5344CB8AC3E}">
        <p14:creationId xmlns:p14="http://schemas.microsoft.com/office/powerpoint/2010/main" val="163974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Image explaining how the target net is updated </a:t>
            </a:r>
            <a:r>
              <a:rPr lang="en-US" err="1">
                <a:cs typeface="Calibri"/>
              </a:rPr>
              <a:t>everytime</a:t>
            </a:r>
            <a:r>
              <a:rPr lang="en-US">
                <a:cs typeface="Calibri"/>
              </a:rPr>
              <a:t> after tau time intervals</a:t>
            </a:r>
          </a:p>
        </p:txBody>
      </p:sp>
      <p:sp>
        <p:nvSpPr>
          <p:cNvPr id="4" name="Slide Number Placeholder 3"/>
          <p:cNvSpPr>
            <a:spLocks noGrp="1"/>
          </p:cNvSpPr>
          <p:nvPr>
            <p:ph type="sldNum" sz="quarter" idx="5"/>
          </p:nvPr>
        </p:nvSpPr>
        <p:spPr/>
        <p:txBody>
          <a:bodyPr/>
          <a:lstStyle/>
          <a:p>
            <a:fld id="{CDE2C0DB-546C-4E81-9E57-056D5A768EF9}" type="slidenum">
              <a:rPr lang="en-US"/>
              <a:t>5</a:t>
            </a:fld>
            <a:endParaRPr lang="en-US"/>
          </a:p>
        </p:txBody>
      </p:sp>
    </p:spTree>
    <p:extLst>
      <p:ext uri="{BB962C8B-B14F-4D97-AF65-F5344CB8AC3E}">
        <p14:creationId xmlns:p14="http://schemas.microsoft.com/office/powerpoint/2010/main" val="162050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Benefits D3QN, drawback of DQN</a:t>
            </a:r>
          </a:p>
        </p:txBody>
      </p:sp>
      <p:sp>
        <p:nvSpPr>
          <p:cNvPr id="4" name="Slide Number Placeholder 3"/>
          <p:cNvSpPr>
            <a:spLocks noGrp="1"/>
          </p:cNvSpPr>
          <p:nvPr>
            <p:ph type="sldNum" sz="quarter" idx="5"/>
          </p:nvPr>
        </p:nvSpPr>
        <p:spPr/>
        <p:txBody>
          <a:bodyPr/>
          <a:lstStyle/>
          <a:p>
            <a:fld id="{CDE2C0DB-546C-4E81-9E57-056D5A768EF9}" type="slidenum">
              <a:rPr lang="en-US" smtClean="0"/>
              <a:t>6</a:t>
            </a:fld>
            <a:endParaRPr lang="en-US"/>
          </a:p>
        </p:txBody>
      </p:sp>
    </p:spTree>
    <p:extLst>
      <p:ext uri="{BB962C8B-B14F-4D97-AF65-F5344CB8AC3E}">
        <p14:creationId xmlns:p14="http://schemas.microsoft.com/office/powerpoint/2010/main" val="198473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 the texts</a:t>
            </a:r>
          </a:p>
        </p:txBody>
      </p:sp>
      <p:sp>
        <p:nvSpPr>
          <p:cNvPr id="4" name="Slide Number Placeholder 3"/>
          <p:cNvSpPr>
            <a:spLocks noGrp="1"/>
          </p:cNvSpPr>
          <p:nvPr>
            <p:ph type="sldNum" sz="quarter" idx="5"/>
          </p:nvPr>
        </p:nvSpPr>
        <p:spPr/>
        <p:txBody>
          <a:bodyPr/>
          <a:lstStyle/>
          <a:p>
            <a:fld id="{CDE2C0DB-546C-4E81-9E57-056D5A768EF9}" type="slidenum">
              <a:rPr lang="en-US" smtClean="0"/>
              <a:t>11</a:t>
            </a:fld>
            <a:endParaRPr lang="en-US"/>
          </a:p>
        </p:txBody>
      </p:sp>
    </p:spTree>
    <p:extLst>
      <p:ext uri="{BB962C8B-B14F-4D97-AF65-F5344CB8AC3E}">
        <p14:creationId xmlns:p14="http://schemas.microsoft.com/office/powerpoint/2010/main" val="53443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EPSILON: Google DeepMind used a decaying ε-greedy action selection. Where ε</a:t>
            </a:r>
            <a:r>
              <a:rPr lang="en-US" i="1"/>
              <a:t> </a:t>
            </a:r>
            <a:r>
              <a:rPr lang="en-US"/>
              <a:t>decays</a:t>
            </a:r>
            <a:r>
              <a:rPr lang="en-US" i="1"/>
              <a:t> </a:t>
            </a:r>
            <a:r>
              <a:rPr lang="en-US"/>
              <a:t>over time from 1 to 0.1 — in the beginning, the system makes completely random moves to explore the state space maximally, and then it settles down to a fixed exploration rate</a:t>
            </a:r>
          </a:p>
          <a:p>
            <a:endParaRPr lang="en-US">
              <a:cs typeface="Calibri"/>
            </a:endParaRPr>
          </a:p>
          <a:p>
            <a:r>
              <a:rPr lang="en-US" b="1"/>
              <a:t>gamma</a:t>
            </a:r>
            <a:r>
              <a:rPr lang="en-US"/>
              <a:t> is the </a:t>
            </a:r>
            <a:r>
              <a:rPr lang="en-US" b="1"/>
              <a:t>discount factor</a:t>
            </a:r>
            <a:r>
              <a:rPr lang="en-US"/>
              <a:t>. It quantifies how much importance we give for future rewards. It’s also handy to approximate the noise in future rewards. Gamma varies from 0 to 1. If Gamma is closer to zero, the agent will tend to consider only immediate rewards. If Gamma is closer to one, the agent will consider future rewards with greater weight, willing to delay the reward</a:t>
            </a:r>
          </a:p>
          <a:p>
            <a:endParaRPr lang="en-US">
              <a:cs typeface="Calibri"/>
            </a:endParaRPr>
          </a:p>
          <a:p>
            <a:pPr algn="just"/>
            <a:r>
              <a:rPr lang="en-US"/>
              <a:t>State dim? k frames</a:t>
            </a:r>
          </a:p>
          <a:p>
            <a:r>
              <a:rPr lang="en-US"/>
              <a:t>I use the last 4 frame as the input. This should help the agent to know the change of environment.</a:t>
            </a:r>
          </a:p>
        </p:txBody>
      </p:sp>
      <p:sp>
        <p:nvSpPr>
          <p:cNvPr id="4" name="Slide Number Placeholder 3"/>
          <p:cNvSpPr>
            <a:spLocks noGrp="1"/>
          </p:cNvSpPr>
          <p:nvPr>
            <p:ph type="sldNum" sz="quarter" idx="5"/>
          </p:nvPr>
        </p:nvSpPr>
        <p:spPr/>
        <p:txBody>
          <a:bodyPr/>
          <a:lstStyle/>
          <a:p>
            <a:fld id="{CDE2C0DB-546C-4E81-9E57-056D5A768EF9}" type="slidenum">
              <a:rPr lang="en-US"/>
              <a:t>13</a:t>
            </a:fld>
            <a:endParaRPr lang="en-US"/>
          </a:p>
        </p:txBody>
      </p:sp>
    </p:spTree>
    <p:extLst>
      <p:ext uri="{BB962C8B-B14F-4D97-AF65-F5344CB8AC3E}">
        <p14:creationId xmlns:p14="http://schemas.microsoft.com/office/powerpoint/2010/main" val="39145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the graph like what Vs What</a:t>
            </a:r>
          </a:p>
          <a:p>
            <a:endParaRPr lang="en-US">
              <a:cs typeface="Calibri"/>
            </a:endParaRPr>
          </a:p>
        </p:txBody>
      </p:sp>
      <p:sp>
        <p:nvSpPr>
          <p:cNvPr id="4" name="Slide Number Placeholder 3"/>
          <p:cNvSpPr>
            <a:spLocks noGrp="1"/>
          </p:cNvSpPr>
          <p:nvPr>
            <p:ph type="sldNum" sz="quarter" idx="5"/>
          </p:nvPr>
        </p:nvSpPr>
        <p:spPr/>
        <p:txBody>
          <a:bodyPr/>
          <a:lstStyle/>
          <a:p>
            <a:fld id="{CDE2C0DB-546C-4E81-9E57-056D5A768EF9}" type="slidenum">
              <a:rPr lang="en-US"/>
              <a:t>16</a:t>
            </a:fld>
            <a:endParaRPr lang="en-US"/>
          </a:p>
        </p:txBody>
      </p:sp>
    </p:spTree>
    <p:extLst>
      <p:ext uri="{BB962C8B-B14F-4D97-AF65-F5344CB8AC3E}">
        <p14:creationId xmlns:p14="http://schemas.microsoft.com/office/powerpoint/2010/main" val="247611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rello.com/b/8CrK9MHe/rl-the-mean-squares" TargetMode="External"/><Relationship Id="rId2" Type="http://schemas.openxmlformats.org/officeDocument/2006/relationships/hyperlink" Target="https://github.com/s-c-soma/RL_Project_FlappyBird_D3Q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markelsanz14.medium.com/introduction-to-reinforcement-learning-part-4-double-dqn-and-dueling-dqn-b349c9a61ea1" TargetMode="External"/><Relationship Id="rId3" Type="http://schemas.openxmlformats.org/officeDocument/2006/relationships/hyperlink" Target="https://towardsdatascience.com/use-reinforcement-learning-to-train-a-flappy-bird-never-to-die-35b9625aaecc" TargetMode="External"/><Relationship Id="rId7" Type="http://schemas.openxmlformats.org/officeDocument/2006/relationships/hyperlink" Target="https://www.freecodecamp.org/news/improvements-in-deep-q-learning-dueling-double-dqn-prioritized-experience-replay-and-fixed-58b130cc5682/" TargetMode="External"/><Relationship Id="rId2" Type="http://schemas.openxmlformats.org/officeDocument/2006/relationships/hyperlink" Target="https://www.fromkk.com/posts/using-ddqn-to-play-flappy-bird/" TargetMode="External"/><Relationship Id="rId1" Type="http://schemas.openxmlformats.org/officeDocument/2006/relationships/slideLayout" Target="../slideLayouts/slideLayout2.xml"/><Relationship Id="rId6" Type="http://schemas.openxmlformats.org/officeDocument/2006/relationships/hyperlink" Target="https://www.freecodecamp.org/news/an-introduction-to-deep-q-learning-lets-play-doom-54d02d8017d8/" TargetMode="External"/><Relationship Id="rId5" Type="http://schemas.openxmlformats.org/officeDocument/2006/relationships/hyperlink" Target="http://cs229.stanford.edu/proj2015/362_report.pdf" TargetMode="External"/><Relationship Id="rId10" Type="http://schemas.openxmlformats.org/officeDocument/2006/relationships/hyperlink" Target="https://arxiv.org/abs/1509.06461" TargetMode="External"/><Relationship Id="rId4" Type="http://schemas.openxmlformats.org/officeDocument/2006/relationships/hyperlink" Target="https://towardsdatascience.com/practical-reinforcement-learning-02-getting-started-with-q-learning-582f63e4acd9" TargetMode="External"/><Relationship Id="rId9" Type="http://schemas.openxmlformats.org/officeDocument/2006/relationships/hyperlink" Target="https://arxiv.org/pdf/1511.06581.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14579" y="629266"/>
            <a:ext cx="6422849" cy="3148648"/>
          </a:xfrm>
        </p:spPr>
        <p:txBody>
          <a:bodyPr vert="horz" lIns="91440" tIns="45720" rIns="91440" bIns="45720" rtlCol="0" anchor="ctr">
            <a:noAutofit/>
          </a:bodyPr>
          <a:lstStyle/>
          <a:p>
            <a:pPr algn="l"/>
            <a:r>
              <a:rPr lang="en-US" sz="4400">
                <a:latin typeface="Rockwell"/>
              </a:rPr>
              <a:t>Playing Flappy Bird with Deep Reinforcement Learning</a:t>
            </a:r>
          </a:p>
        </p:txBody>
      </p:sp>
      <p:sp>
        <p:nvSpPr>
          <p:cNvPr id="9" name="Rectangle 8">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448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D22C45C-0B6A-4DA5-9316-94CDC15165A8}"/>
              </a:ext>
            </a:extLst>
          </p:cNvPr>
          <p:cNvPicPr>
            <a:picLocks noChangeAspect="1"/>
          </p:cNvPicPr>
          <p:nvPr/>
        </p:nvPicPr>
        <p:blipFill rotWithShape="1">
          <a:blip r:embed="rId2"/>
          <a:srcRect t="7956" r="1" b="1"/>
          <a:stretch/>
        </p:blipFill>
        <p:spPr>
          <a:xfrm>
            <a:off x="649224" y="722376"/>
            <a:ext cx="3337560" cy="5413248"/>
          </a:xfrm>
          <a:prstGeom prst="rect">
            <a:avLst/>
          </a:prstGeom>
          <a:effectLst/>
        </p:spPr>
      </p:pic>
      <p:sp>
        <p:nvSpPr>
          <p:cNvPr id="3" name="Subtitle 2"/>
          <p:cNvSpPr>
            <a:spLocks noGrp="1"/>
          </p:cNvSpPr>
          <p:nvPr>
            <p:ph type="subTitle" idx="1"/>
          </p:nvPr>
        </p:nvSpPr>
        <p:spPr>
          <a:xfrm>
            <a:off x="8297217" y="4378036"/>
            <a:ext cx="3790484" cy="1845783"/>
          </a:xfrm>
        </p:spPr>
        <p:txBody>
          <a:bodyPr vert="horz" lIns="91440" tIns="45720" rIns="91440" bIns="45720" rtlCol="0" anchor="t">
            <a:normAutofit/>
          </a:bodyPr>
          <a:lstStyle/>
          <a:p>
            <a:pPr algn="l"/>
            <a:r>
              <a:rPr lang="en-US" sz="2000" b="1">
                <a:latin typeface="Comic Sans MS"/>
              </a:rPr>
              <a:t>Team members</a:t>
            </a:r>
            <a:endParaRPr lang="en-US" b="1">
              <a:latin typeface="Comic Sans MS"/>
            </a:endParaRPr>
          </a:p>
          <a:p>
            <a:pPr indent="-228600" algn="l">
              <a:buFont typeface="Arial" panose="020B0604020202020204" pitchFamily="34" charset="0"/>
              <a:buChar char="•"/>
            </a:pPr>
            <a:r>
              <a:rPr lang="en-US" sz="2000">
                <a:latin typeface="Comic Sans MS"/>
              </a:rPr>
              <a:t>Pranav Lodha</a:t>
            </a:r>
            <a:endParaRPr lang="en-US" sz="2000">
              <a:latin typeface="Comic Sans MS"/>
              <a:cs typeface="Calibri"/>
            </a:endParaRPr>
          </a:p>
          <a:p>
            <a:pPr indent="-228600" algn="l">
              <a:buFont typeface="Arial" panose="020B0604020202020204" pitchFamily="34" charset="0"/>
              <a:buChar char="•"/>
            </a:pPr>
            <a:r>
              <a:rPr lang="en-US" sz="2000">
                <a:latin typeface="Comic Sans MS"/>
              </a:rPr>
              <a:t>Subarna Chowdhury Soma</a:t>
            </a:r>
            <a:endParaRPr lang="en-US" sz="2000">
              <a:latin typeface="Comic Sans MS"/>
              <a:cs typeface="Calibri"/>
            </a:endParaRPr>
          </a:p>
          <a:p>
            <a:pPr indent="-228600" algn="l">
              <a:buFont typeface="Arial" panose="020B0604020202020204" pitchFamily="34" charset="0"/>
              <a:buChar char="•"/>
            </a:pPr>
            <a:r>
              <a:rPr lang="en-US" sz="2000">
                <a:latin typeface="Comic Sans MS"/>
              </a:rPr>
              <a:t>Jeyasri Subramanian</a:t>
            </a:r>
            <a:endParaRPr lang="en-US" sz="2000">
              <a:latin typeface="Comic Sans MS"/>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5AD3998-CF72-48F6-90B8-F03F9C98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A3851-5F8F-478B-831C-8021211F3C35}"/>
              </a:ext>
            </a:extLst>
          </p:cNvPr>
          <p:cNvSpPr>
            <a:spLocks noGrp="1"/>
          </p:cNvSpPr>
          <p:nvPr>
            <p:ph type="title"/>
          </p:nvPr>
        </p:nvSpPr>
        <p:spPr>
          <a:xfrm>
            <a:off x="422144" y="301420"/>
            <a:ext cx="5294293" cy="2956085"/>
          </a:xfrm>
        </p:spPr>
        <p:txBody>
          <a:bodyPr anchor="ctr">
            <a:normAutofit/>
          </a:bodyPr>
          <a:lstStyle/>
          <a:p>
            <a:r>
              <a:rPr lang="en-US" sz="4800">
                <a:ea typeface="+mj-lt"/>
                <a:cs typeface="+mj-lt"/>
              </a:rPr>
              <a:t>Prioritized Experience Replay</a:t>
            </a:r>
          </a:p>
        </p:txBody>
      </p:sp>
      <p:sp>
        <p:nvSpPr>
          <p:cNvPr id="3" name="Content Placeholder 2">
            <a:extLst>
              <a:ext uri="{FF2B5EF4-FFF2-40B4-BE49-F238E27FC236}">
                <a16:creationId xmlns:a16="http://schemas.microsoft.com/office/drawing/2014/main" id="{E293562D-DD26-479F-987A-763CABD75787}"/>
              </a:ext>
            </a:extLst>
          </p:cNvPr>
          <p:cNvSpPr>
            <a:spLocks noGrp="1"/>
          </p:cNvSpPr>
          <p:nvPr>
            <p:ph idx="1"/>
          </p:nvPr>
        </p:nvSpPr>
        <p:spPr>
          <a:xfrm>
            <a:off x="5270173" y="699739"/>
            <a:ext cx="6314763" cy="2962234"/>
          </a:xfrm>
        </p:spPr>
        <p:txBody>
          <a:bodyPr vert="horz" lIns="91440" tIns="45720" rIns="91440" bIns="45720" rtlCol="0" anchor="ctr">
            <a:noAutofit/>
          </a:bodyPr>
          <a:lstStyle/>
          <a:p>
            <a:r>
              <a:rPr lang="en-US" sz="1900">
                <a:ea typeface="+mn-lt"/>
                <a:cs typeface="+mn-lt"/>
              </a:rPr>
              <a:t>Some experiences may be more important than others for our training, but might occur less frequently (entropy)</a:t>
            </a:r>
          </a:p>
          <a:p>
            <a:r>
              <a:rPr lang="en-US" sz="1900">
                <a:ea typeface="+mn-lt"/>
                <a:cs typeface="+mn-lt"/>
              </a:rPr>
              <a:t>We compute the priority using the frequency of occurance</a:t>
            </a:r>
          </a:p>
          <a:p>
            <a:r>
              <a:rPr lang="en-US" sz="1900">
                <a:ea typeface="+mn-lt"/>
                <a:cs typeface="+mn-lt"/>
              </a:rPr>
              <a:t>Priority is stored with each experience in replay buffer.</a:t>
            </a:r>
          </a:p>
          <a:p>
            <a:r>
              <a:rPr lang="en-US" sz="1900">
                <a:ea typeface="+mn-lt"/>
                <a:cs typeface="+mn-lt"/>
              </a:rPr>
              <a:t>To avoid bias and overfitting, we use random minibatch of replay buffer to compute the loss</a:t>
            </a:r>
            <a:endParaRPr lang="en-US" sz="1900" b="1">
              <a:ea typeface="+mn-lt"/>
              <a:cs typeface="+mn-lt"/>
            </a:endParaRPr>
          </a:p>
        </p:txBody>
      </p:sp>
      <p:pic>
        <p:nvPicPr>
          <p:cNvPr id="4" name="Picture 4" descr="Logo&#10;&#10;Description automatically generated">
            <a:extLst>
              <a:ext uri="{FF2B5EF4-FFF2-40B4-BE49-F238E27FC236}">
                <a16:creationId xmlns:a16="http://schemas.microsoft.com/office/drawing/2014/main" id="{B9CCBE41-9582-4816-AD22-427664035C5C}"/>
              </a:ext>
            </a:extLst>
          </p:cNvPr>
          <p:cNvPicPr>
            <a:picLocks noChangeAspect="1"/>
          </p:cNvPicPr>
          <p:nvPr/>
        </p:nvPicPr>
        <p:blipFill rotWithShape="1">
          <a:blip r:embed="rId2"/>
          <a:srcRect b="7492"/>
          <a:stretch/>
        </p:blipFill>
        <p:spPr>
          <a:xfrm>
            <a:off x="471569" y="3683947"/>
            <a:ext cx="10894411" cy="2796701"/>
          </a:xfrm>
          <a:prstGeom prst="rect">
            <a:avLst/>
          </a:prstGeom>
        </p:spPr>
      </p:pic>
      <p:cxnSp>
        <p:nvCxnSpPr>
          <p:cNvPr id="15" name="Straight Connector 1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2B7D5BF-766A-4865-A35F-7AF824483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70161"/>
            <a:ext cx="475488" cy="279022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47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4">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6A2FC-6EFB-4A2D-82F8-D3360164A88E}"/>
              </a:ext>
            </a:extLst>
          </p:cNvPr>
          <p:cNvSpPr>
            <a:spLocks noGrp="1"/>
          </p:cNvSpPr>
          <p:nvPr>
            <p:ph type="title"/>
          </p:nvPr>
        </p:nvSpPr>
        <p:spPr>
          <a:xfrm>
            <a:off x="838200" y="365125"/>
            <a:ext cx="10515600" cy="1325563"/>
          </a:xfrm>
        </p:spPr>
        <p:txBody>
          <a:bodyPr>
            <a:normAutofit/>
          </a:bodyPr>
          <a:lstStyle/>
          <a:p>
            <a:r>
              <a:rPr lang="en-US" sz="3600">
                <a:solidFill>
                  <a:srgbClr val="FFFFFF"/>
                </a:solidFill>
                <a:cs typeface="Calibri Light"/>
              </a:rPr>
              <a:t>Training steps in </a:t>
            </a:r>
            <a:r>
              <a:rPr lang="en-US" sz="3600">
                <a:solidFill>
                  <a:srgbClr val="FFFFFF"/>
                </a:solidFill>
                <a:ea typeface="+mj-lt"/>
                <a:cs typeface="+mj-lt"/>
              </a:rPr>
              <a:t>Double Dueling Deep Q Network (</a:t>
            </a:r>
            <a:r>
              <a:rPr lang="en-US" sz="3600">
                <a:solidFill>
                  <a:srgbClr val="FFFFFF"/>
                </a:solidFill>
                <a:cs typeface="Calibri Light"/>
              </a:rPr>
              <a:t>D3QN)</a:t>
            </a:r>
            <a:endParaRPr lang="en-US" sz="3600">
              <a:solidFill>
                <a:srgbClr val="FFFFFF"/>
              </a:solidFill>
            </a:endParaRPr>
          </a:p>
        </p:txBody>
      </p:sp>
      <p:sp>
        <p:nvSpPr>
          <p:cNvPr id="3" name="Content Placeholder 2">
            <a:extLst>
              <a:ext uri="{FF2B5EF4-FFF2-40B4-BE49-F238E27FC236}">
                <a16:creationId xmlns:a16="http://schemas.microsoft.com/office/drawing/2014/main" id="{C4AC3C08-CA42-4D16-90B9-5DA391E0800D}"/>
              </a:ext>
            </a:extLst>
          </p:cNvPr>
          <p:cNvSpPr>
            <a:spLocks noGrp="1"/>
          </p:cNvSpPr>
          <p:nvPr>
            <p:ph idx="1"/>
          </p:nvPr>
        </p:nvSpPr>
        <p:spPr>
          <a:xfrm>
            <a:off x="318655" y="2092037"/>
            <a:ext cx="11416145" cy="4691061"/>
          </a:xfrm>
        </p:spPr>
        <p:txBody>
          <a:bodyPr vert="horz" lIns="91440" tIns="45720" rIns="91440" bIns="45720" rtlCol="0">
            <a:normAutofit/>
          </a:bodyPr>
          <a:lstStyle/>
          <a:p>
            <a:pPr marL="514350" indent="-514350">
              <a:buFont typeface="+mj-lt"/>
              <a:buAutoNum type="arabicPeriod"/>
            </a:pPr>
            <a:r>
              <a:rPr lang="en-US" sz="1400">
                <a:ea typeface="+mn-lt"/>
                <a:cs typeface="+mn-lt"/>
              </a:rPr>
              <a:t>Source and Target networks are Dueling DQN networks – 3 CONV2D networks with Relu activation</a:t>
            </a:r>
          </a:p>
          <a:p>
            <a:pPr marL="514350" indent="-514350">
              <a:buAutoNum type="arabicPeriod"/>
            </a:pPr>
            <a:r>
              <a:rPr lang="en-US" sz="1400">
                <a:cs typeface="Calibri" panose="020F0502020204030204"/>
              </a:rPr>
              <a:t>The training method is used to train our q network for q values.</a:t>
            </a:r>
          </a:p>
          <a:p>
            <a:pPr marL="514350" indent="-514350">
              <a:buFont typeface="+mj-lt"/>
              <a:buAutoNum type="arabicPeriod"/>
            </a:pPr>
            <a:r>
              <a:rPr lang="en-US" sz="1400">
                <a:ea typeface="+mn-lt"/>
                <a:cs typeface="+mn-lt"/>
              </a:rPr>
              <a:t>Update target network every time after q network is trained for tau times.</a:t>
            </a:r>
            <a:endParaRPr lang="en-US" sz="1400">
              <a:cs typeface="Calibri"/>
            </a:endParaRPr>
          </a:p>
          <a:p>
            <a:pPr marL="514350" indent="-514350">
              <a:buFont typeface="+mj-lt"/>
              <a:buAutoNum type="arabicPeriod"/>
            </a:pPr>
            <a:r>
              <a:rPr lang="en-US" sz="1400">
                <a:ea typeface="+mn-lt"/>
                <a:cs typeface="+mn-lt"/>
              </a:rPr>
              <a:t>The Q values are predicted for currents state and next states by q network and target network respectively.</a:t>
            </a:r>
          </a:p>
          <a:p>
            <a:pPr marL="514350" indent="-514350">
              <a:buAutoNum type="arabicPeriod"/>
            </a:pPr>
            <a:r>
              <a:rPr lang="en-US" sz="1400">
                <a:ea typeface="+mn-lt"/>
                <a:cs typeface="+mn-lt"/>
              </a:rPr>
              <a:t>From the frequency of occurance of state value, the prioritized experience replay computes the priority and stores with (s,a,r,s')</a:t>
            </a:r>
          </a:p>
          <a:p>
            <a:pPr marL="514350" indent="-514350">
              <a:buAutoNum type="arabicPeriod"/>
            </a:pPr>
            <a:r>
              <a:rPr lang="en-US" sz="1400">
                <a:ea typeface="+mn-lt"/>
                <a:cs typeface="+mn-lt"/>
              </a:rPr>
              <a:t>Then we sample batch of experiences. These sample batches are tuple array of states, actions, rewards, next states, done and priority variable.(s,a,r,s',p)</a:t>
            </a:r>
          </a:p>
          <a:p>
            <a:pPr marL="514350" indent="-514350">
              <a:buAutoNum type="arabicPeriod"/>
            </a:pPr>
            <a:r>
              <a:rPr lang="en-US" sz="1400">
                <a:ea typeface="+mn-lt"/>
                <a:cs typeface="+mn-lt"/>
              </a:rPr>
              <a:t>Compute Temporal Difference Error for loss computation</a:t>
            </a:r>
          </a:p>
          <a:p>
            <a:pPr marL="514350" indent="-514350">
              <a:buAutoNum type="arabicPeriod"/>
            </a:pPr>
            <a:r>
              <a:rPr lang="en-US" sz="1400">
                <a:ea typeface="+mn-lt"/>
                <a:cs typeface="+mn-lt"/>
              </a:rPr>
              <a:t>Then we calculate the batch index and perform the update operation. </a:t>
            </a:r>
            <a:r>
              <a:rPr lang="en-US" sz="1400" b="1">
                <a:ea typeface="+mn-lt"/>
                <a:cs typeface="+mn-lt"/>
              </a:rPr>
              <a:t>Note</a:t>
            </a:r>
            <a:r>
              <a:rPr lang="en-US" sz="1400">
                <a:ea typeface="+mn-lt"/>
                <a:cs typeface="+mn-lt"/>
              </a:rPr>
              <a:t> </a:t>
            </a:r>
            <a:r>
              <a:rPr lang="en-US" sz="1400" b="1">
                <a:ea typeface="+mn-lt"/>
                <a:cs typeface="+mn-lt"/>
              </a:rPr>
              <a:t>that this update uses a double DQN update i.e instead of a max of q value of next state, we put q value predicted by the target network for action that has maximum q value according to q network in the next state.</a:t>
            </a:r>
            <a:endParaRPr lang="en-US" sz="1400">
              <a:cs typeface="Calibri"/>
            </a:endParaRPr>
          </a:p>
          <a:p>
            <a:pPr marL="514350" indent="-514350">
              <a:buFont typeface="+mj-lt"/>
              <a:buAutoNum type="arabicPeriod"/>
            </a:pPr>
            <a:r>
              <a:rPr lang="en-US" sz="1400">
                <a:ea typeface="+mn-lt"/>
                <a:cs typeface="+mn-lt"/>
              </a:rPr>
              <a:t>The update equation is multiplied by done variables because for terminal state q value is always zero.</a:t>
            </a:r>
            <a:endParaRPr lang="en-US" sz="1400">
              <a:cs typeface="Calibri"/>
            </a:endParaRPr>
          </a:p>
          <a:p>
            <a:pPr marL="514350" indent="-514350">
              <a:buFont typeface="+mj-lt"/>
              <a:buAutoNum type="arabicPeriod"/>
            </a:pPr>
            <a:r>
              <a:rPr lang="en-US" sz="1400">
                <a:ea typeface="+mn-lt"/>
                <a:cs typeface="+mn-lt"/>
              </a:rPr>
              <a:t>Then we train the model, update epsilon, and increment train step.</a:t>
            </a:r>
            <a:endParaRPr lang="en-US" sz="1400">
              <a:cs typeface="Calibri"/>
            </a:endParaRPr>
          </a:p>
        </p:txBody>
      </p:sp>
    </p:spTree>
    <p:extLst>
      <p:ext uri="{BB962C8B-B14F-4D97-AF65-F5344CB8AC3E}">
        <p14:creationId xmlns:p14="http://schemas.microsoft.com/office/powerpoint/2010/main" val="381743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8E9268-4539-44CB-9502-7674243C886A}"/>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3400">
                <a:solidFill>
                  <a:srgbClr val="FFFFFF"/>
                </a:solidFill>
              </a:rPr>
              <a:t>Temporal Difference Error computation (Loss function) and backpropagation</a:t>
            </a:r>
          </a:p>
        </p:txBody>
      </p:sp>
      <p:pic>
        <p:nvPicPr>
          <p:cNvPr id="7" name="Picture 7" descr="Graphical user interface, text&#10;&#10;Description automatically generated">
            <a:extLst>
              <a:ext uri="{FF2B5EF4-FFF2-40B4-BE49-F238E27FC236}">
                <a16:creationId xmlns:a16="http://schemas.microsoft.com/office/drawing/2014/main" id="{E16EB095-C1C1-47C7-9A96-C472851397E1}"/>
              </a:ext>
            </a:extLst>
          </p:cNvPr>
          <p:cNvPicPr>
            <a:picLocks noGrp="1" noChangeAspect="1"/>
          </p:cNvPicPr>
          <p:nvPr>
            <p:ph idx="1"/>
          </p:nvPr>
        </p:nvPicPr>
        <p:blipFill rotWithShape="1">
          <a:blip r:embed="rId2"/>
          <a:srcRect r="1004" b="-1"/>
          <a:stretch/>
        </p:blipFill>
        <p:spPr>
          <a:xfrm>
            <a:off x="320040" y="320040"/>
            <a:ext cx="11548872" cy="4462272"/>
          </a:xfrm>
          <a:prstGeom prst="rect">
            <a:avLst/>
          </a:prstGeom>
        </p:spPr>
      </p:pic>
      <p:cxnSp>
        <p:nvCxnSpPr>
          <p:cNvPr id="25" name="Straight Connector 24">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11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FBEE592-43FD-4997-8DE6-505696CFC3D8}"/>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Explaining hyperparameters</a:t>
            </a:r>
            <a:endParaRPr lang="en-US" sz="4000">
              <a:solidFill>
                <a:srgbClr val="FFFFFF"/>
              </a:solidFill>
            </a:endParaRPr>
          </a:p>
        </p:txBody>
      </p:sp>
      <p:sp>
        <p:nvSpPr>
          <p:cNvPr id="3" name="Content Placeholder 2">
            <a:extLst>
              <a:ext uri="{FF2B5EF4-FFF2-40B4-BE49-F238E27FC236}">
                <a16:creationId xmlns:a16="http://schemas.microsoft.com/office/drawing/2014/main" id="{1D2E9F53-7C99-4BB3-B317-4799448A2696}"/>
              </a:ext>
            </a:extLst>
          </p:cNvPr>
          <p:cNvSpPr>
            <a:spLocks noGrp="1"/>
          </p:cNvSpPr>
          <p:nvPr>
            <p:ph idx="1"/>
          </p:nvPr>
        </p:nvSpPr>
        <p:spPr>
          <a:xfrm>
            <a:off x="1367624" y="3123917"/>
            <a:ext cx="9708995" cy="3557147"/>
          </a:xfrm>
        </p:spPr>
        <p:txBody>
          <a:bodyPr vert="horz" lIns="91440" tIns="45720" rIns="91440" bIns="45720" rtlCol="0" anchor="ctr">
            <a:noAutofit/>
          </a:bodyPr>
          <a:lstStyle/>
          <a:p>
            <a:pPr>
              <a:buFont typeface="Wingdings" panose="020B0604020202020204" pitchFamily="34" charset="0"/>
              <a:buChar char="§"/>
            </a:pPr>
            <a:r>
              <a:rPr lang="en-US" sz="1600">
                <a:latin typeface="Calibri"/>
                <a:ea typeface="+mn-lt"/>
                <a:cs typeface="+mn-lt"/>
              </a:rPr>
              <a:t> </a:t>
            </a:r>
            <a:r>
              <a:rPr lang="en-US" sz="1600" b="1">
                <a:latin typeface="Calibri"/>
                <a:ea typeface="+mn-lt"/>
                <a:cs typeface="+mn-lt"/>
              </a:rPr>
              <a:t>SKIP FRAME</a:t>
            </a:r>
            <a:r>
              <a:rPr lang="en-US" sz="1600">
                <a:latin typeface="Calibri"/>
                <a:ea typeface="+mn-lt"/>
                <a:cs typeface="+mn-lt"/>
              </a:rPr>
              <a:t>: Agent takes action on every k- frame instead of every frame, the last action is repeated on skipped frames.</a:t>
            </a:r>
            <a:endParaRPr lang="en-US" sz="1600">
              <a:cs typeface="Calibri" panose="020F0502020204030204"/>
            </a:endParaRPr>
          </a:p>
          <a:p>
            <a:pPr>
              <a:buFont typeface="Wingdings" panose="020B0604020202020204" pitchFamily="34" charset="0"/>
              <a:buChar char="§"/>
            </a:pPr>
            <a:r>
              <a:rPr lang="en-US" sz="1600" b="1">
                <a:latin typeface="Calibri"/>
                <a:ea typeface="+mn-lt"/>
                <a:cs typeface="+mn-lt"/>
              </a:rPr>
              <a:t>ACTIONS</a:t>
            </a:r>
            <a:r>
              <a:rPr lang="en-US" sz="1600">
                <a:latin typeface="Calibri"/>
                <a:ea typeface="+mn-lt"/>
                <a:cs typeface="+mn-lt"/>
              </a:rPr>
              <a:t>: Flappy bird has two actions: 1) Do Nothing 2) Flap.</a:t>
            </a:r>
          </a:p>
          <a:p>
            <a:pPr>
              <a:buFont typeface="Wingdings" panose="020B0604020202020204" pitchFamily="34" charset="0"/>
              <a:buChar char="§"/>
            </a:pPr>
            <a:r>
              <a:rPr lang="en-US" sz="1600" b="1">
                <a:latin typeface="Calibri"/>
                <a:ea typeface="+mn-lt"/>
                <a:cs typeface="+mn-lt"/>
              </a:rPr>
              <a:t>GAMMA</a:t>
            </a:r>
            <a:r>
              <a:rPr lang="en-US" sz="1600">
                <a:latin typeface="Calibri"/>
                <a:ea typeface="+mn-lt"/>
                <a:cs typeface="+mn-lt"/>
              </a:rPr>
              <a:t>: Gamma is the discount factor. It quantifies how much importance we give for future rewards. Gamma varies from 0.95 to 0.99.</a:t>
            </a:r>
          </a:p>
          <a:p>
            <a:pPr>
              <a:buFont typeface="Wingdings" panose="020B0604020202020204" pitchFamily="34" charset="0"/>
              <a:buChar char="§"/>
            </a:pPr>
            <a:r>
              <a:rPr lang="en-US" sz="1600" b="1">
                <a:latin typeface="Calibri"/>
                <a:ea typeface="+mn-lt"/>
                <a:cs typeface="+mn-lt"/>
              </a:rPr>
              <a:t>ALPHA</a:t>
            </a:r>
            <a:r>
              <a:rPr lang="en-US" sz="1600">
                <a:latin typeface="Calibri"/>
                <a:ea typeface="+mn-lt"/>
                <a:cs typeface="+mn-lt"/>
              </a:rPr>
              <a:t>: Alpha is the learning rate.</a:t>
            </a:r>
          </a:p>
          <a:p>
            <a:pPr>
              <a:buFont typeface="Wingdings" panose="020B0604020202020204" pitchFamily="34" charset="0"/>
              <a:buChar char="§"/>
            </a:pPr>
            <a:r>
              <a:rPr lang="en-US" sz="1600" b="1">
                <a:latin typeface="Calibri"/>
                <a:ea typeface="+mn-lt"/>
                <a:cs typeface="+mn-lt"/>
              </a:rPr>
              <a:t>EPSILON</a:t>
            </a:r>
            <a:r>
              <a:rPr lang="en-US" sz="1600">
                <a:latin typeface="Calibri"/>
                <a:ea typeface="+mn-lt"/>
                <a:cs typeface="+mn-lt"/>
              </a:rPr>
              <a:t>: Used for Exploration and Exploitation. The agent takes random actions for probability </a:t>
            </a:r>
            <a:r>
              <a:rPr lang="en-US" sz="1600" err="1">
                <a:latin typeface="Calibri"/>
                <a:ea typeface="+mn-lt"/>
                <a:cs typeface="+mn-lt"/>
              </a:rPr>
              <a:t>ε</a:t>
            </a:r>
            <a:r>
              <a:rPr lang="en-US" sz="1600">
                <a:latin typeface="Calibri"/>
                <a:ea typeface="+mn-lt"/>
                <a:cs typeface="+mn-lt"/>
              </a:rPr>
              <a:t> and greedy action for probability (1-ε).</a:t>
            </a:r>
          </a:p>
          <a:p>
            <a:pPr>
              <a:buFont typeface="Wingdings" panose="020B0604020202020204" pitchFamily="34" charset="0"/>
              <a:buChar char="§"/>
            </a:pPr>
            <a:r>
              <a:rPr lang="en-US" sz="1600" b="1">
                <a:latin typeface="Calibri"/>
                <a:cs typeface="Calibri"/>
              </a:rPr>
              <a:t>SYNC_TARGET_FRAME</a:t>
            </a:r>
            <a:r>
              <a:rPr lang="en-US" sz="1600">
                <a:latin typeface="Calibri"/>
                <a:cs typeface="Calibri"/>
              </a:rPr>
              <a:t> (Tau): We </a:t>
            </a:r>
            <a:r>
              <a:rPr lang="en-US" sz="1600">
                <a:latin typeface="Calibri"/>
                <a:ea typeface="+mn-lt"/>
                <a:cs typeface="+mn-lt"/>
              </a:rPr>
              <a:t>update the target network with the </a:t>
            </a:r>
            <a:r>
              <a:rPr lang="en-US" sz="1600" err="1">
                <a:latin typeface="Calibri"/>
                <a:ea typeface="+mn-lt"/>
                <a:cs typeface="+mn-lt"/>
              </a:rPr>
              <a:t>DQNetwork</a:t>
            </a:r>
            <a:r>
              <a:rPr lang="en-US" sz="1600">
                <a:latin typeface="Calibri"/>
                <a:ea typeface="+mn-lt"/>
                <a:cs typeface="+mn-lt"/>
              </a:rPr>
              <a:t> in every tau step.</a:t>
            </a:r>
            <a:endParaRPr lang="en-US" sz="1600">
              <a:latin typeface="Calibri"/>
              <a:cs typeface="Calibri"/>
            </a:endParaRPr>
          </a:p>
          <a:p>
            <a:pPr>
              <a:buFont typeface="Wingdings" panose="020B0604020202020204" pitchFamily="34" charset="0"/>
              <a:buChar char="§"/>
            </a:pPr>
            <a:r>
              <a:rPr lang="en-US" sz="1600" b="1">
                <a:latin typeface="Calibri"/>
                <a:ea typeface="+mn-lt"/>
                <a:cs typeface="+mn-lt"/>
              </a:rPr>
              <a:t>EXPERIENCE_BUFFER_SIZE</a:t>
            </a:r>
            <a:r>
              <a:rPr lang="en-US" sz="1600">
                <a:latin typeface="Calibri"/>
                <a:ea typeface="+mn-lt"/>
                <a:cs typeface="+mn-lt"/>
              </a:rPr>
              <a:t>: Size of the experience buffer.</a:t>
            </a:r>
            <a:endParaRPr lang="en-US" sz="1600">
              <a:latin typeface="Calibri"/>
              <a:cs typeface="Calibri"/>
            </a:endParaRPr>
          </a:p>
          <a:p>
            <a:pPr>
              <a:buFont typeface="Wingdings" panose="020B0604020202020204" pitchFamily="34" charset="0"/>
              <a:buChar char="§"/>
            </a:pPr>
            <a:r>
              <a:rPr lang="en-US" sz="1600" b="1">
                <a:latin typeface="Calibri"/>
                <a:ea typeface="+mn-lt"/>
                <a:cs typeface="+mn-lt"/>
              </a:rPr>
              <a:t>MEAN_GOAL_REWARD</a:t>
            </a:r>
            <a:r>
              <a:rPr lang="en-US" sz="1600">
                <a:latin typeface="Calibri"/>
                <a:ea typeface="+mn-lt"/>
                <a:cs typeface="+mn-lt"/>
              </a:rPr>
              <a:t>: The max reward an agent gets for all good action(positive reward) is +1. The mean goal reward is a programmer's choice to train the agent any value greater than or equal to +1.</a:t>
            </a:r>
            <a:endParaRPr lang="en-US" sz="1600">
              <a:latin typeface="Calibri"/>
              <a:cs typeface="Calibri"/>
            </a:endParaRPr>
          </a:p>
          <a:p>
            <a:pPr>
              <a:buFont typeface="Wingdings" panose="020B0604020202020204" pitchFamily="34" charset="0"/>
              <a:buChar char="§"/>
            </a:pPr>
            <a:r>
              <a:rPr lang="en-US" sz="1600" b="1">
                <a:latin typeface="Calibri"/>
                <a:cs typeface="Calibri"/>
              </a:rPr>
              <a:t>BATCH_SIZE</a:t>
            </a:r>
            <a:r>
              <a:rPr lang="en-US" sz="1600">
                <a:latin typeface="Calibri"/>
                <a:cs typeface="Calibri"/>
              </a:rPr>
              <a:t> : Neural network training batch size.</a:t>
            </a:r>
          </a:p>
          <a:p>
            <a:pPr marL="0" indent="0">
              <a:buNone/>
            </a:pPr>
            <a:endParaRPr lang="en-US" sz="1300">
              <a:latin typeface="Calibri"/>
              <a:cs typeface="Calibri"/>
            </a:endParaRPr>
          </a:p>
          <a:p>
            <a:pPr marL="0" indent="0">
              <a:buNone/>
            </a:pPr>
            <a:endParaRPr lang="en-US" sz="1300">
              <a:latin typeface="Times New Roman"/>
              <a:cs typeface="Calibri"/>
            </a:endParaRPr>
          </a:p>
          <a:p>
            <a:pPr>
              <a:buFont typeface="Wingdings" panose="020B0604020202020204" pitchFamily="34" charset="0"/>
              <a:buChar char="§"/>
            </a:pPr>
            <a:endParaRPr lang="en-US" sz="1300">
              <a:latin typeface="Times New Roman"/>
              <a:cs typeface="Calibri"/>
            </a:endParaRPr>
          </a:p>
        </p:txBody>
      </p:sp>
    </p:spTree>
    <p:extLst>
      <p:ext uri="{BB962C8B-B14F-4D97-AF65-F5344CB8AC3E}">
        <p14:creationId xmlns:p14="http://schemas.microsoft.com/office/powerpoint/2010/main" val="56065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8431-0189-471B-BF76-D77BA4965890}"/>
              </a:ext>
            </a:extLst>
          </p:cNvPr>
          <p:cNvSpPr>
            <a:spLocks noGrp="1"/>
          </p:cNvSpPr>
          <p:nvPr>
            <p:ph type="title"/>
          </p:nvPr>
        </p:nvSpPr>
        <p:spPr>
          <a:xfrm>
            <a:off x="838200" y="145920"/>
            <a:ext cx="10515600" cy="1325563"/>
          </a:xfrm>
        </p:spPr>
        <p:txBody>
          <a:bodyPr/>
          <a:lstStyle/>
          <a:p>
            <a:r>
              <a:rPr lang="en-US">
                <a:ea typeface="+mj-lt"/>
                <a:cs typeface="+mj-lt"/>
              </a:rPr>
              <a:t>Experiment: Hyperparameter </a:t>
            </a:r>
            <a:r>
              <a:rPr lang="en-US">
                <a:cs typeface="Calibri Light"/>
              </a:rPr>
              <a:t>Tuning </a:t>
            </a:r>
            <a:endParaRPr lang="en-US"/>
          </a:p>
        </p:txBody>
      </p:sp>
      <p:graphicFrame>
        <p:nvGraphicFramePr>
          <p:cNvPr id="4" name="Table 4">
            <a:extLst>
              <a:ext uri="{FF2B5EF4-FFF2-40B4-BE49-F238E27FC236}">
                <a16:creationId xmlns:a16="http://schemas.microsoft.com/office/drawing/2014/main" id="{0DD74B4A-8011-4303-847E-5E11C37E708D}"/>
              </a:ext>
            </a:extLst>
          </p:cNvPr>
          <p:cNvGraphicFramePr>
            <a:graphicFrameLocks noGrp="1"/>
          </p:cNvGraphicFramePr>
          <p:nvPr>
            <p:ph idx="1"/>
            <p:extLst>
              <p:ext uri="{D42A27DB-BD31-4B8C-83A1-F6EECF244321}">
                <p14:modId xmlns:p14="http://schemas.microsoft.com/office/powerpoint/2010/main" val="1188675664"/>
              </p:ext>
            </p:extLst>
          </p:nvPr>
        </p:nvGraphicFramePr>
        <p:xfrm>
          <a:off x="765888" y="1338956"/>
          <a:ext cx="10887088" cy="5120640"/>
        </p:xfrm>
        <a:graphic>
          <a:graphicData uri="http://schemas.openxmlformats.org/drawingml/2006/table">
            <a:tbl>
              <a:tblPr firstRow="1" bandRow="1">
                <a:tableStyleId>{BDBED569-4797-4DF1-A0F4-6AAB3CD982D8}</a:tableStyleId>
              </a:tblPr>
              <a:tblGrid>
                <a:gridCol w="676412">
                  <a:extLst>
                    <a:ext uri="{9D8B030D-6E8A-4147-A177-3AD203B41FA5}">
                      <a16:colId xmlns:a16="http://schemas.microsoft.com/office/drawing/2014/main" val="912300980"/>
                    </a:ext>
                  </a:extLst>
                </a:gridCol>
                <a:gridCol w="2816087">
                  <a:extLst>
                    <a:ext uri="{9D8B030D-6E8A-4147-A177-3AD203B41FA5}">
                      <a16:colId xmlns:a16="http://schemas.microsoft.com/office/drawing/2014/main" val="1011857616"/>
                    </a:ext>
                  </a:extLst>
                </a:gridCol>
                <a:gridCol w="842065">
                  <a:extLst>
                    <a:ext uri="{9D8B030D-6E8A-4147-A177-3AD203B41FA5}">
                      <a16:colId xmlns:a16="http://schemas.microsoft.com/office/drawing/2014/main" val="1775235006"/>
                    </a:ext>
                  </a:extLst>
                </a:gridCol>
                <a:gridCol w="3092172">
                  <a:extLst>
                    <a:ext uri="{9D8B030D-6E8A-4147-A177-3AD203B41FA5}">
                      <a16:colId xmlns:a16="http://schemas.microsoft.com/office/drawing/2014/main" val="1514982825"/>
                    </a:ext>
                  </a:extLst>
                </a:gridCol>
                <a:gridCol w="1477065">
                  <a:extLst>
                    <a:ext uri="{9D8B030D-6E8A-4147-A177-3AD203B41FA5}">
                      <a16:colId xmlns:a16="http://schemas.microsoft.com/office/drawing/2014/main" val="3920403048"/>
                    </a:ext>
                  </a:extLst>
                </a:gridCol>
                <a:gridCol w="1983287">
                  <a:extLst>
                    <a:ext uri="{9D8B030D-6E8A-4147-A177-3AD203B41FA5}">
                      <a16:colId xmlns:a16="http://schemas.microsoft.com/office/drawing/2014/main" val="3220275056"/>
                    </a:ext>
                  </a:extLst>
                </a:gridCol>
              </a:tblGrid>
              <a:tr h="370840">
                <a:tc>
                  <a:txBody>
                    <a:bodyPr/>
                    <a:lstStyle/>
                    <a:p>
                      <a:r>
                        <a:rPr lang="en-US"/>
                        <a:t>No </a:t>
                      </a:r>
                    </a:p>
                  </a:txBody>
                  <a:tcPr/>
                </a:tc>
                <a:tc>
                  <a:txBody>
                    <a:bodyPr/>
                    <a:lstStyle/>
                    <a:p>
                      <a:r>
                        <a:rPr lang="en-US"/>
                        <a:t>Hyperparameter</a:t>
                      </a:r>
                    </a:p>
                  </a:txBody>
                  <a:tcPr/>
                </a:tc>
                <a:tc>
                  <a:txBody>
                    <a:bodyPr/>
                    <a:lstStyle/>
                    <a:p>
                      <a:r>
                        <a:rPr lang="en-US"/>
                        <a:t>Value</a:t>
                      </a:r>
                    </a:p>
                  </a:txBody>
                  <a:tcPr/>
                </a:tc>
                <a:tc>
                  <a:txBody>
                    <a:bodyPr/>
                    <a:lstStyle/>
                    <a:p>
                      <a:r>
                        <a:rPr lang="en-US"/>
                        <a:t>Result</a:t>
                      </a:r>
                    </a:p>
                  </a:txBody>
                  <a:tcPr/>
                </a:tc>
                <a:tc>
                  <a:txBody>
                    <a:bodyPr/>
                    <a:lstStyle/>
                    <a:p>
                      <a:r>
                        <a:rPr lang="en-US"/>
                        <a:t>Convergence</a:t>
                      </a:r>
                    </a:p>
                  </a:txBody>
                  <a:tcPr/>
                </a:tc>
                <a:tc>
                  <a:txBody>
                    <a:bodyPr/>
                    <a:lstStyle/>
                    <a:p>
                      <a:r>
                        <a:rPr lang="en-US"/>
                        <a:t>Attempts Required in 3mins</a:t>
                      </a:r>
                    </a:p>
                  </a:txBody>
                  <a:tcPr/>
                </a:tc>
                <a:extLst>
                  <a:ext uri="{0D108BD9-81ED-4DB2-BD59-A6C34878D82A}">
                    <a16:rowId xmlns:a16="http://schemas.microsoft.com/office/drawing/2014/main" val="3386216722"/>
                  </a:ext>
                </a:extLst>
              </a:tr>
              <a:tr h="370840">
                <a:tc>
                  <a:txBody>
                    <a:bodyPr/>
                    <a:lstStyle/>
                    <a:p>
                      <a:r>
                        <a:rPr lang="en-US"/>
                        <a:t>1</a:t>
                      </a:r>
                    </a:p>
                  </a:txBody>
                  <a:tcPr/>
                </a:tc>
                <a:tc>
                  <a:txBody>
                    <a:bodyPr/>
                    <a:lstStyle/>
                    <a:p>
                      <a:pPr lvl="0">
                        <a:buNone/>
                      </a:pPr>
                      <a:r>
                        <a:rPr lang="en-US" sz="1800" b="0" i="0" u="none" strike="noStrike" noProof="0">
                          <a:latin typeface="Calibri"/>
                        </a:rPr>
                        <a:t>SYNC_TARGET_FRAMES</a:t>
                      </a:r>
                      <a:endParaRPr lang="en-US"/>
                    </a:p>
                  </a:txBody>
                  <a:tcPr/>
                </a:tc>
                <a:tc>
                  <a:txBody>
                    <a:bodyPr/>
                    <a:lstStyle/>
                    <a:p>
                      <a:r>
                        <a:rPr lang="en-US"/>
                        <a:t>15</a:t>
                      </a:r>
                    </a:p>
                  </a:txBody>
                  <a:tcPr/>
                </a:tc>
                <a:tc>
                  <a:txBody>
                    <a:bodyPr/>
                    <a:lstStyle/>
                    <a:p>
                      <a:pPr lvl="0">
                        <a:buNone/>
                      </a:pPr>
                      <a:r>
                        <a:rPr lang="en-US" sz="1800" b="0" i="0" u="none" strike="noStrike" noProof="0">
                          <a:latin typeface="Calibri"/>
                        </a:rPr>
                        <a:t>GAME : 6680 | EPSILON : 0.0058 | MEAN REWARD : 1.0</a:t>
                      </a:r>
                      <a:endParaRPr lang="en-US"/>
                    </a:p>
                  </a:txBody>
                  <a:tcPr/>
                </a:tc>
                <a:tc>
                  <a:txBody>
                    <a:bodyPr/>
                    <a:lstStyle/>
                    <a:p>
                      <a:r>
                        <a:rPr lang="en-US"/>
                        <a:t>YES</a:t>
                      </a:r>
                    </a:p>
                  </a:txBody>
                  <a:tcPr/>
                </a:tc>
                <a:tc>
                  <a:txBody>
                    <a:bodyPr/>
                    <a:lstStyle/>
                    <a:p>
                      <a:r>
                        <a:rPr lang="en-US"/>
                        <a:t>2</a:t>
                      </a:r>
                    </a:p>
                  </a:txBody>
                  <a:tcPr/>
                </a:tc>
                <a:extLst>
                  <a:ext uri="{0D108BD9-81ED-4DB2-BD59-A6C34878D82A}">
                    <a16:rowId xmlns:a16="http://schemas.microsoft.com/office/drawing/2014/main" val="588380587"/>
                  </a:ext>
                </a:extLst>
              </a:tr>
              <a:tr h="370840">
                <a:tc>
                  <a:txBody>
                    <a:bodyPr/>
                    <a:lstStyle/>
                    <a:p>
                      <a:r>
                        <a:rPr lang="en-US"/>
                        <a:t>2</a:t>
                      </a:r>
                    </a:p>
                  </a:txBody>
                  <a:tcPr/>
                </a:tc>
                <a:tc>
                  <a:txBody>
                    <a:bodyPr/>
                    <a:lstStyle/>
                    <a:p>
                      <a:pPr lvl="0">
                        <a:buNone/>
                      </a:pPr>
                      <a:r>
                        <a:rPr lang="en-US" sz="1800" b="0" i="0" u="none" strike="noStrike" noProof="0">
                          <a:latin typeface="Calibri"/>
                        </a:rPr>
                        <a:t>SYNC_TARGET_FRAMES</a:t>
                      </a:r>
                      <a:endParaRPr lang="en-US"/>
                    </a:p>
                  </a:txBody>
                  <a:tcPr/>
                </a:tc>
                <a:tc>
                  <a:txBody>
                    <a:bodyPr/>
                    <a:lstStyle/>
                    <a:p>
                      <a:r>
                        <a:rPr lang="en-US"/>
                        <a:t>60</a:t>
                      </a:r>
                    </a:p>
                  </a:txBody>
                  <a:tcPr/>
                </a:tc>
                <a:tc>
                  <a:txBody>
                    <a:bodyPr/>
                    <a:lstStyle/>
                    <a:p>
                      <a:pPr lvl="0">
                        <a:buNone/>
                      </a:pPr>
                      <a:r>
                        <a:rPr lang="en-US" sz="1800" b="0" i="0" u="none" strike="noStrike" noProof="0">
                          <a:latin typeface="Calibri"/>
                        </a:rPr>
                        <a:t>GAME : 23000 | EPSILON : 0.0010 | MEAN REWARD : 0.98</a:t>
                      </a:r>
                      <a:endParaRPr lang="en-US"/>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133887831"/>
                  </a:ext>
                </a:extLst>
              </a:tr>
              <a:tr h="370839">
                <a:tc>
                  <a:txBody>
                    <a:bodyPr/>
                    <a:lstStyle/>
                    <a:p>
                      <a:pPr lvl="0">
                        <a:buNone/>
                      </a:pPr>
                      <a:r>
                        <a:rPr lang="en-US"/>
                        <a:t>3</a:t>
                      </a:r>
                    </a:p>
                  </a:txBody>
                  <a:tcPr/>
                </a:tc>
                <a:tc>
                  <a:txBody>
                    <a:bodyPr/>
                    <a:lstStyle/>
                    <a:p>
                      <a:pPr lvl="0">
                        <a:buNone/>
                      </a:pPr>
                      <a:r>
                        <a:rPr lang="en-US" sz="1800" b="0" i="0" u="none" strike="noStrike" noProof="0"/>
                        <a:t>SYNC_TARGET_FRAMES</a:t>
                      </a:r>
                      <a:endParaRPr lang="en-US"/>
                    </a:p>
                  </a:txBody>
                  <a:tcPr/>
                </a:tc>
                <a:tc>
                  <a:txBody>
                    <a:bodyPr/>
                    <a:lstStyle/>
                    <a:p>
                      <a:pPr lvl="0">
                        <a:buNone/>
                      </a:pPr>
                      <a:r>
                        <a:rPr lang="en-US"/>
                        <a:t>90</a:t>
                      </a:r>
                    </a:p>
                  </a:txBody>
                  <a:tcPr/>
                </a:tc>
                <a:tc>
                  <a:txBody>
                    <a:bodyPr/>
                    <a:lstStyle/>
                    <a:p>
                      <a:pPr lvl="0">
                        <a:buNone/>
                      </a:pPr>
                      <a:r>
                        <a:rPr lang="en-US" sz="1800" b="0" i="0" u="none" strike="noStrike" noProof="0"/>
                        <a:t>GAME : 6433 | EPSILON : 0.0010 | MEAN REWARD : 1.0</a:t>
                      </a:r>
                      <a:endParaRPr lang="en-US"/>
                    </a:p>
                  </a:txBody>
                  <a:tcPr/>
                </a:tc>
                <a:tc>
                  <a:txBody>
                    <a:bodyPr/>
                    <a:lstStyle/>
                    <a:p>
                      <a:pPr lvl="0">
                        <a:buNone/>
                      </a:pPr>
                      <a:r>
                        <a:rPr lang="en-US"/>
                        <a:t>YES</a:t>
                      </a:r>
                    </a:p>
                  </a:txBody>
                  <a:tcPr/>
                </a:tc>
                <a:tc>
                  <a:txBody>
                    <a:bodyPr/>
                    <a:lstStyle/>
                    <a:p>
                      <a:pPr lvl="0">
                        <a:buNone/>
                      </a:pPr>
                      <a:r>
                        <a:rPr lang="en-US"/>
                        <a:t>10</a:t>
                      </a:r>
                    </a:p>
                  </a:txBody>
                  <a:tcPr/>
                </a:tc>
                <a:extLst>
                  <a:ext uri="{0D108BD9-81ED-4DB2-BD59-A6C34878D82A}">
                    <a16:rowId xmlns:a16="http://schemas.microsoft.com/office/drawing/2014/main" val="1654297864"/>
                  </a:ext>
                </a:extLst>
              </a:tr>
              <a:tr h="370840">
                <a:tc>
                  <a:txBody>
                    <a:bodyPr/>
                    <a:lstStyle/>
                    <a:p>
                      <a:r>
                        <a:rPr lang="en-US"/>
                        <a:t>4</a:t>
                      </a:r>
                    </a:p>
                  </a:txBody>
                  <a:tcPr/>
                </a:tc>
                <a:tc>
                  <a:txBody>
                    <a:bodyPr/>
                    <a:lstStyle/>
                    <a:p>
                      <a:pPr lvl="0">
                        <a:buNone/>
                      </a:pPr>
                      <a:r>
                        <a:rPr lang="en-US" sz="1800" b="0" i="0" u="none" strike="noStrike" noProof="0">
                          <a:latin typeface="Calibri"/>
                        </a:rPr>
                        <a:t>GAMMA</a:t>
                      </a:r>
                      <a:endParaRPr lang="en-US"/>
                    </a:p>
                  </a:txBody>
                  <a:tcPr/>
                </a:tc>
                <a:tc>
                  <a:txBody>
                    <a:bodyPr/>
                    <a:lstStyle/>
                    <a:p>
                      <a:r>
                        <a:rPr lang="en-US"/>
                        <a:t>0.95</a:t>
                      </a:r>
                    </a:p>
                  </a:txBody>
                  <a:tcPr/>
                </a:tc>
                <a:tc>
                  <a:txBody>
                    <a:bodyPr/>
                    <a:lstStyle/>
                    <a:p>
                      <a:pPr lvl="0">
                        <a:buNone/>
                      </a:pPr>
                      <a:r>
                        <a:rPr lang="en-US" sz="1800" b="0" i="0" u="none" strike="noStrike" noProof="0">
                          <a:latin typeface="Calibri"/>
                        </a:rPr>
                        <a:t>GAME : 5070 | EPSILON : 0.0010 | MEAN REWARD : 1.0</a:t>
                      </a:r>
                      <a:endParaRPr lang="en-US"/>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960620309"/>
                  </a:ext>
                </a:extLst>
              </a:tr>
              <a:tr h="370840">
                <a:tc>
                  <a:txBody>
                    <a:bodyPr/>
                    <a:lstStyle/>
                    <a:p>
                      <a:r>
                        <a:rPr lang="en-US"/>
                        <a:t>5</a:t>
                      </a:r>
                    </a:p>
                  </a:txBody>
                  <a:tcPr/>
                </a:tc>
                <a:tc>
                  <a:txBody>
                    <a:bodyPr/>
                    <a:lstStyle/>
                    <a:p>
                      <a:pPr lvl="0">
                        <a:buNone/>
                      </a:pPr>
                      <a:r>
                        <a:rPr lang="en-US" sz="1800" b="0" i="0" u="none" strike="noStrike" noProof="0">
                          <a:latin typeface="Calibri"/>
                        </a:rPr>
                        <a:t>GAMMA</a:t>
                      </a:r>
                      <a:endParaRPr lang="en-US"/>
                    </a:p>
                  </a:txBody>
                  <a:tcPr/>
                </a:tc>
                <a:tc>
                  <a:txBody>
                    <a:bodyPr/>
                    <a:lstStyle/>
                    <a:p>
                      <a:r>
                        <a:rPr lang="en-US"/>
                        <a:t>0.98</a:t>
                      </a:r>
                    </a:p>
                  </a:txBody>
                  <a:tcPr/>
                </a:tc>
                <a:tc>
                  <a:txBody>
                    <a:bodyPr/>
                    <a:lstStyle/>
                    <a:p>
                      <a:pPr lvl="0">
                        <a:buNone/>
                      </a:pPr>
                      <a:r>
                        <a:rPr lang="en-US" sz="1800" b="0" i="0" u="none" strike="noStrike" noProof="0">
                          <a:latin typeface="Calibri"/>
                        </a:rPr>
                        <a:t>GAME : 5000 | EPSILON : 0.0010 | MEAN REWARD : 1.0</a:t>
                      </a:r>
                      <a:endParaRPr lang="en-US"/>
                    </a:p>
                  </a:txBody>
                  <a:tcPr/>
                </a:tc>
                <a:tc>
                  <a:txBody>
                    <a:bodyPr/>
                    <a:lstStyle/>
                    <a:p>
                      <a:r>
                        <a:rPr lang="en-US"/>
                        <a:t>YES</a:t>
                      </a:r>
                    </a:p>
                  </a:txBody>
                  <a:tcPr/>
                </a:tc>
                <a:tc>
                  <a:txBody>
                    <a:bodyPr/>
                    <a:lstStyle/>
                    <a:p>
                      <a:r>
                        <a:rPr lang="en-US"/>
                        <a:t>2</a:t>
                      </a:r>
                    </a:p>
                  </a:txBody>
                  <a:tcPr/>
                </a:tc>
                <a:extLst>
                  <a:ext uri="{0D108BD9-81ED-4DB2-BD59-A6C34878D82A}">
                    <a16:rowId xmlns:a16="http://schemas.microsoft.com/office/drawing/2014/main" val="3788782129"/>
                  </a:ext>
                </a:extLst>
              </a:tr>
              <a:tr h="370840">
                <a:tc>
                  <a:txBody>
                    <a:bodyPr/>
                    <a:lstStyle/>
                    <a:p>
                      <a:r>
                        <a:rPr lang="en-US"/>
                        <a:t>6</a:t>
                      </a:r>
                    </a:p>
                  </a:txBody>
                  <a:tcPr/>
                </a:tc>
                <a:tc>
                  <a:txBody>
                    <a:bodyPr/>
                    <a:lstStyle/>
                    <a:p>
                      <a:pPr lvl="0">
                        <a:buNone/>
                      </a:pPr>
                      <a:r>
                        <a:rPr lang="en-US" sz="1800" b="0" i="0" u="none" strike="noStrike" noProof="0">
                          <a:latin typeface="Calibri"/>
                        </a:rPr>
                        <a:t>EXPERIENCE_BUFFER_SIZE</a:t>
                      </a:r>
                      <a:endParaRPr lang="en-US"/>
                    </a:p>
                  </a:txBody>
                  <a:tcPr/>
                </a:tc>
                <a:tc>
                  <a:txBody>
                    <a:bodyPr/>
                    <a:lstStyle/>
                    <a:p>
                      <a:r>
                        <a:rPr lang="en-US"/>
                        <a:t>500</a:t>
                      </a:r>
                    </a:p>
                  </a:txBody>
                  <a:tcPr/>
                </a:tc>
                <a:tc>
                  <a:txBody>
                    <a:bodyPr/>
                    <a:lstStyle/>
                    <a:p>
                      <a:pPr lvl="0">
                        <a:buNone/>
                      </a:pPr>
                      <a:r>
                        <a:rPr lang="en-US" sz="1800" b="0" i="0" u="none" strike="noStrike" noProof="0">
                          <a:latin typeface="Calibri"/>
                        </a:rPr>
                        <a:t>GAME : 16790 | EPSILON : 0.0010 | MEAN REWARD : 1.0</a:t>
                      </a:r>
                      <a:endParaRPr lang="en-US"/>
                    </a:p>
                  </a:txBody>
                  <a:tcPr/>
                </a:tc>
                <a:tc>
                  <a:txBody>
                    <a:bodyPr/>
                    <a:lstStyle/>
                    <a:p>
                      <a:r>
                        <a:rPr lang="en-US"/>
                        <a:t>YES</a:t>
                      </a:r>
                    </a:p>
                  </a:txBody>
                  <a:tcPr/>
                </a:tc>
                <a:tc>
                  <a:txBody>
                    <a:bodyPr/>
                    <a:lstStyle/>
                    <a:p>
                      <a:r>
                        <a:rPr lang="en-US"/>
                        <a:t>8</a:t>
                      </a:r>
                    </a:p>
                  </a:txBody>
                  <a:tcPr/>
                </a:tc>
                <a:extLst>
                  <a:ext uri="{0D108BD9-81ED-4DB2-BD59-A6C34878D82A}">
                    <a16:rowId xmlns:a16="http://schemas.microsoft.com/office/drawing/2014/main" val="3560429804"/>
                  </a:ext>
                </a:extLst>
              </a:tr>
              <a:tr h="370840">
                <a:tc>
                  <a:txBody>
                    <a:bodyPr/>
                    <a:lstStyle/>
                    <a:p>
                      <a:r>
                        <a:rPr lang="en-US"/>
                        <a:t>7</a:t>
                      </a:r>
                    </a:p>
                  </a:txBody>
                  <a:tcPr/>
                </a:tc>
                <a:tc>
                  <a:txBody>
                    <a:bodyPr/>
                    <a:lstStyle/>
                    <a:p>
                      <a:pPr lvl="0">
                        <a:buNone/>
                      </a:pPr>
                      <a:r>
                        <a:rPr lang="en-US" sz="1800" b="0" i="0" u="none" strike="noStrike" noProof="0">
                          <a:latin typeface="Calibri"/>
                        </a:rPr>
                        <a:t>EXPERIENCE_BUFFER_SIZE</a:t>
                      </a:r>
                      <a:endParaRPr lang="en-US"/>
                    </a:p>
                  </a:txBody>
                  <a:tcPr/>
                </a:tc>
                <a:tc>
                  <a:txBody>
                    <a:bodyPr/>
                    <a:lstStyle/>
                    <a:p>
                      <a:r>
                        <a:rPr lang="en-US"/>
                        <a:t>8000</a:t>
                      </a:r>
                    </a:p>
                  </a:txBody>
                  <a:tcPr/>
                </a:tc>
                <a:tc>
                  <a:txBody>
                    <a:bodyPr/>
                    <a:lstStyle/>
                    <a:p>
                      <a:pPr lvl="0">
                        <a:buNone/>
                      </a:pPr>
                      <a:r>
                        <a:rPr lang="en-US" sz="1800" b="0" i="0" u="none" strike="noStrike" noProof="0">
                          <a:latin typeface="Calibri"/>
                        </a:rPr>
                        <a:t>GAME : 8210 | EPSILON : 0.0010 | MEAN REWARD : 1.0</a:t>
                      </a:r>
                      <a:endParaRPr lang="en-US"/>
                    </a:p>
                  </a:txBody>
                  <a:tcPr/>
                </a:tc>
                <a:tc>
                  <a:txBody>
                    <a:bodyPr/>
                    <a:lstStyle/>
                    <a:p>
                      <a:r>
                        <a:rPr lang="en-US"/>
                        <a:t>YES</a:t>
                      </a:r>
                    </a:p>
                  </a:txBody>
                  <a:tcPr/>
                </a:tc>
                <a:tc>
                  <a:txBody>
                    <a:bodyPr/>
                    <a:lstStyle/>
                    <a:p>
                      <a:r>
                        <a:rPr lang="en-US"/>
                        <a:t>3</a:t>
                      </a:r>
                    </a:p>
                  </a:txBody>
                  <a:tcPr/>
                </a:tc>
                <a:extLst>
                  <a:ext uri="{0D108BD9-81ED-4DB2-BD59-A6C34878D82A}">
                    <a16:rowId xmlns:a16="http://schemas.microsoft.com/office/drawing/2014/main" val="2331967879"/>
                  </a:ext>
                </a:extLst>
              </a:tr>
            </a:tbl>
          </a:graphicData>
        </a:graphic>
      </p:graphicFrame>
    </p:spTree>
    <p:extLst>
      <p:ext uri="{BB962C8B-B14F-4D97-AF65-F5344CB8AC3E}">
        <p14:creationId xmlns:p14="http://schemas.microsoft.com/office/powerpoint/2010/main" val="393751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8431-0189-471B-BF76-D77BA4965890}"/>
              </a:ext>
            </a:extLst>
          </p:cNvPr>
          <p:cNvSpPr>
            <a:spLocks noGrp="1"/>
          </p:cNvSpPr>
          <p:nvPr>
            <p:ph type="title"/>
          </p:nvPr>
        </p:nvSpPr>
        <p:spPr/>
        <p:txBody>
          <a:bodyPr/>
          <a:lstStyle/>
          <a:p>
            <a:r>
              <a:rPr lang="en-US">
                <a:ea typeface="+mj-lt"/>
                <a:cs typeface="+mj-lt"/>
              </a:rPr>
              <a:t>Experiment: Hyperparameter </a:t>
            </a:r>
            <a:r>
              <a:rPr lang="en-US">
                <a:cs typeface="Calibri Light"/>
              </a:rPr>
              <a:t>Tuning </a:t>
            </a:r>
            <a:endParaRPr lang="en-US"/>
          </a:p>
        </p:txBody>
      </p:sp>
      <p:graphicFrame>
        <p:nvGraphicFramePr>
          <p:cNvPr id="4" name="Table 4">
            <a:extLst>
              <a:ext uri="{FF2B5EF4-FFF2-40B4-BE49-F238E27FC236}">
                <a16:creationId xmlns:a16="http://schemas.microsoft.com/office/drawing/2014/main" id="{0DD74B4A-8011-4303-847E-5E11C37E708D}"/>
              </a:ext>
            </a:extLst>
          </p:cNvPr>
          <p:cNvGraphicFramePr>
            <a:graphicFrameLocks noGrp="1"/>
          </p:cNvGraphicFramePr>
          <p:nvPr>
            <p:ph idx="1"/>
            <p:extLst>
              <p:ext uri="{D42A27DB-BD31-4B8C-83A1-F6EECF244321}">
                <p14:modId xmlns:p14="http://schemas.microsoft.com/office/powerpoint/2010/main" val="2700413168"/>
              </p:ext>
            </p:extLst>
          </p:nvPr>
        </p:nvGraphicFramePr>
        <p:xfrm>
          <a:off x="661504" y="1516408"/>
          <a:ext cx="10793295" cy="4754880"/>
        </p:xfrm>
        <a:graphic>
          <a:graphicData uri="http://schemas.openxmlformats.org/drawingml/2006/table">
            <a:tbl>
              <a:tblPr firstRow="1" bandRow="1">
                <a:tableStyleId>{BDBED569-4797-4DF1-A0F4-6AAB3CD982D8}</a:tableStyleId>
              </a:tblPr>
              <a:tblGrid>
                <a:gridCol w="676412">
                  <a:extLst>
                    <a:ext uri="{9D8B030D-6E8A-4147-A177-3AD203B41FA5}">
                      <a16:colId xmlns:a16="http://schemas.microsoft.com/office/drawing/2014/main" val="912300980"/>
                    </a:ext>
                  </a:extLst>
                </a:gridCol>
                <a:gridCol w="2816087">
                  <a:extLst>
                    <a:ext uri="{9D8B030D-6E8A-4147-A177-3AD203B41FA5}">
                      <a16:colId xmlns:a16="http://schemas.microsoft.com/office/drawing/2014/main" val="1011857616"/>
                    </a:ext>
                  </a:extLst>
                </a:gridCol>
                <a:gridCol w="842065">
                  <a:extLst>
                    <a:ext uri="{9D8B030D-6E8A-4147-A177-3AD203B41FA5}">
                      <a16:colId xmlns:a16="http://schemas.microsoft.com/office/drawing/2014/main" val="1775235006"/>
                    </a:ext>
                  </a:extLst>
                </a:gridCol>
                <a:gridCol w="3549041">
                  <a:extLst>
                    <a:ext uri="{9D8B030D-6E8A-4147-A177-3AD203B41FA5}">
                      <a16:colId xmlns:a16="http://schemas.microsoft.com/office/drawing/2014/main" val="1514982825"/>
                    </a:ext>
                  </a:extLst>
                </a:gridCol>
                <a:gridCol w="1552705">
                  <a:extLst>
                    <a:ext uri="{9D8B030D-6E8A-4147-A177-3AD203B41FA5}">
                      <a16:colId xmlns:a16="http://schemas.microsoft.com/office/drawing/2014/main" val="3920403048"/>
                    </a:ext>
                  </a:extLst>
                </a:gridCol>
                <a:gridCol w="1356985">
                  <a:extLst>
                    <a:ext uri="{9D8B030D-6E8A-4147-A177-3AD203B41FA5}">
                      <a16:colId xmlns:a16="http://schemas.microsoft.com/office/drawing/2014/main" val="3220275056"/>
                    </a:ext>
                  </a:extLst>
                </a:gridCol>
              </a:tblGrid>
              <a:tr h="370840">
                <a:tc>
                  <a:txBody>
                    <a:bodyPr/>
                    <a:lstStyle/>
                    <a:p>
                      <a:r>
                        <a:rPr lang="en-US"/>
                        <a:t>No </a:t>
                      </a:r>
                    </a:p>
                  </a:txBody>
                  <a:tcPr/>
                </a:tc>
                <a:tc>
                  <a:txBody>
                    <a:bodyPr/>
                    <a:lstStyle/>
                    <a:p>
                      <a:r>
                        <a:rPr lang="en-US"/>
                        <a:t>Hyperparameter</a:t>
                      </a:r>
                    </a:p>
                  </a:txBody>
                  <a:tcPr/>
                </a:tc>
                <a:tc>
                  <a:txBody>
                    <a:bodyPr/>
                    <a:lstStyle/>
                    <a:p>
                      <a:r>
                        <a:rPr lang="en-US"/>
                        <a:t>Value</a:t>
                      </a:r>
                    </a:p>
                  </a:txBody>
                  <a:tcPr/>
                </a:tc>
                <a:tc>
                  <a:txBody>
                    <a:bodyPr/>
                    <a:lstStyle/>
                    <a:p>
                      <a:r>
                        <a:rPr lang="en-US"/>
                        <a:t>Result</a:t>
                      </a:r>
                    </a:p>
                  </a:txBody>
                  <a:tcPr/>
                </a:tc>
                <a:tc>
                  <a:txBody>
                    <a:bodyPr/>
                    <a:lstStyle/>
                    <a:p>
                      <a:r>
                        <a:rPr lang="en-US"/>
                        <a:t>Convergence</a:t>
                      </a:r>
                    </a:p>
                  </a:txBody>
                  <a:tcPr/>
                </a:tc>
                <a:tc>
                  <a:txBody>
                    <a:bodyPr/>
                    <a:lstStyle/>
                    <a:p>
                      <a:pPr lvl="0">
                        <a:buNone/>
                      </a:pPr>
                      <a:r>
                        <a:rPr lang="en-US" sz="1800" b="1" i="0" u="none" strike="noStrike" noProof="0">
                          <a:latin typeface="Calibri"/>
                        </a:rPr>
                        <a:t>Attempts Required in 3mins</a:t>
                      </a:r>
                      <a:endParaRPr lang="en-US"/>
                    </a:p>
                  </a:txBody>
                  <a:tcPr/>
                </a:tc>
                <a:extLst>
                  <a:ext uri="{0D108BD9-81ED-4DB2-BD59-A6C34878D82A}">
                    <a16:rowId xmlns:a16="http://schemas.microsoft.com/office/drawing/2014/main" val="3386216722"/>
                  </a:ext>
                </a:extLst>
              </a:tr>
              <a:tr h="370840">
                <a:tc>
                  <a:txBody>
                    <a:bodyPr/>
                    <a:lstStyle/>
                    <a:p>
                      <a:r>
                        <a:rPr lang="en-US"/>
                        <a:t>8</a:t>
                      </a:r>
                    </a:p>
                  </a:txBody>
                  <a:tcPr/>
                </a:tc>
                <a:tc>
                  <a:txBody>
                    <a:bodyPr/>
                    <a:lstStyle/>
                    <a:p>
                      <a:pPr lvl="0">
                        <a:buNone/>
                      </a:pPr>
                      <a:r>
                        <a:rPr lang="en-US" sz="1800" b="0" i="0" u="none" strike="noStrike" noProof="0"/>
                        <a:t>LEARNING_RATE</a:t>
                      </a:r>
                      <a:endParaRPr lang="en-US"/>
                    </a:p>
                  </a:txBody>
                  <a:tcPr/>
                </a:tc>
                <a:tc>
                  <a:txBody>
                    <a:bodyPr/>
                    <a:lstStyle/>
                    <a:p>
                      <a:pPr lvl="0">
                        <a:buNone/>
                      </a:pPr>
                      <a:r>
                        <a:rPr lang="en-US" sz="1800" b="0" i="0" u="none" strike="noStrike" noProof="0">
                          <a:latin typeface="Calibri"/>
                        </a:rPr>
                        <a:t>1e-6</a:t>
                      </a:r>
                      <a:endParaRPr lang="en-US"/>
                    </a:p>
                  </a:txBody>
                  <a:tcPr/>
                </a:tc>
                <a:tc>
                  <a:txBody>
                    <a:bodyPr/>
                    <a:lstStyle/>
                    <a:p>
                      <a:pPr lvl="0">
                        <a:buNone/>
                      </a:pPr>
                      <a:r>
                        <a:rPr lang="en-US" sz="1800" b="0" i="0" u="none" strike="noStrike" noProof="0"/>
                        <a:t>GAME : 25000 | EPSILON : 0.0010 | MEAN REWARD : .69</a:t>
                      </a:r>
                      <a:endParaRPr lang="en-US"/>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588380587"/>
                  </a:ext>
                </a:extLst>
              </a:tr>
              <a:tr h="370840">
                <a:tc>
                  <a:txBody>
                    <a:bodyPr/>
                    <a:lstStyle/>
                    <a:p>
                      <a:r>
                        <a:rPr lang="en-US"/>
                        <a:t>9</a:t>
                      </a:r>
                    </a:p>
                  </a:txBody>
                  <a:tcPr/>
                </a:tc>
                <a:tc>
                  <a:txBody>
                    <a:bodyPr/>
                    <a:lstStyle/>
                    <a:p>
                      <a:pPr lvl="0">
                        <a:buNone/>
                      </a:pPr>
                      <a:r>
                        <a:rPr lang="en-US" sz="1800" b="0" i="0" u="none" strike="noStrike" noProof="0"/>
                        <a:t>LEARNING_RATE</a:t>
                      </a:r>
                      <a:endParaRPr lang="en-US"/>
                    </a:p>
                  </a:txBody>
                  <a:tcPr/>
                </a:tc>
                <a:tc>
                  <a:txBody>
                    <a:bodyPr/>
                    <a:lstStyle/>
                    <a:p>
                      <a:pPr lvl="0">
                        <a:buNone/>
                      </a:pPr>
                      <a:r>
                        <a:rPr lang="en-US" sz="1800" b="0" i="0" u="none" strike="noStrike" noProof="0">
                          <a:latin typeface="Calibri"/>
                        </a:rPr>
                        <a:t>1e-2</a:t>
                      </a:r>
                      <a:endParaRPr lang="en-US"/>
                    </a:p>
                  </a:txBody>
                  <a:tcPr/>
                </a:tc>
                <a:tc>
                  <a:txBody>
                    <a:bodyPr/>
                    <a:lstStyle/>
                    <a:p>
                      <a:pPr lvl="0">
                        <a:buNone/>
                      </a:pPr>
                      <a:r>
                        <a:rPr lang="en-US" sz="1800" b="0" i="0" u="none" strike="noStrike" noProof="0"/>
                        <a:t>GAME : 8735 | EPSILON : 0.0010 | MEAN REWARD : -1.0</a:t>
                      </a:r>
                      <a:endParaRPr lang="en-US"/>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133887831"/>
                  </a:ext>
                </a:extLst>
              </a:tr>
              <a:tr h="370839">
                <a:tc>
                  <a:txBody>
                    <a:bodyPr/>
                    <a:lstStyle/>
                    <a:p>
                      <a:pPr lvl="0">
                        <a:buNone/>
                      </a:pPr>
                      <a:r>
                        <a:rPr lang="en-US"/>
                        <a:t>10</a:t>
                      </a:r>
                    </a:p>
                  </a:txBody>
                  <a:tcPr/>
                </a:tc>
                <a:tc>
                  <a:txBody>
                    <a:bodyPr/>
                    <a:lstStyle/>
                    <a:p>
                      <a:pPr lvl="0">
                        <a:buNone/>
                      </a:pPr>
                      <a:r>
                        <a:rPr lang="en-US" sz="1800" b="0" i="0" u="none" strike="noStrike" noProof="0">
                          <a:latin typeface="Calibri"/>
                        </a:rPr>
                        <a:t>SKIP_FRAME</a:t>
                      </a:r>
                      <a:endParaRPr lang="en-US"/>
                    </a:p>
                  </a:txBody>
                  <a:tcPr/>
                </a:tc>
                <a:tc>
                  <a:txBody>
                    <a:bodyPr/>
                    <a:lstStyle/>
                    <a:p>
                      <a:pPr lvl="0">
                        <a:buNone/>
                      </a:pPr>
                      <a:r>
                        <a:rPr lang="en-US"/>
                        <a:t>5</a:t>
                      </a:r>
                    </a:p>
                  </a:txBody>
                  <a:tcPr/>
                </a:tc>
                <a:tc>
                  <a:txBody>
                    <a:bodyPr/>
                    <a:lstStyle/>
                    <a:p>
                      <a:pPr lvl="0">
                        <a:buNone/>
                      </a:pPr>
                      <a:r>
                        <a:rPr lang="en-US" sz="1800" b="0" i="0" u="none" strike="noStrike" noProof="0">
                          <a:latin typeface="Calibri"/>
                        </a:rPr>
                        <a:t>GAME : 15015 | EPSILON : 0.0010 | MEAN REWARD : 0.4</a:t>
                      </a:r>
                      <a:endParaRPr lang="en-US"/>
                    </a:p>
                  </a:txBody>
                  <a:tcPr/>
                </a:tc>
                <a:tc>
                  <a:txBody>
                    <a:bodyPr/>
                    <a:lstStyle/>
                    <a:p>
                      <a:pPr lvl="0">
                        <a:buNone/>
                      </a:pPr>
                      <a:r>
                        <a:rPr lang="en-US"/>
                        <a:t>NO</a:t>
                      </a:r>
                    </a:p>
                  </a:txBody>
                  <a:tcPr/>
                </a:tc>
                <a:tc>
                  <a:txBody>
                    <a:bodyPr/>
                    <a:lstStyle/>
                    <a:p>
                      <a:pPr lvl="0">
                        <a:buNone/>
                      </a:pPr>
                      <a:endParaRPr lang="en-US"/>
                    </a:p>
                  </a:txBody>
                  <a:tcPr/>
                </a:tc>
                <a:extLst>
                  <a:ext uri="{0D108BD9-81ED-4DB2-BD59-A6C34878D82A}">
                    <a16:rowId xmlns:a16="http://schemas.microsoft.com/office/drawing/2014/main" val="1654297864"/>
                  </a:ext>
                </a:extLst>
              </a:tr>
              <a:tr h="370840">
                <a:tc>
                  <a:txBody>
                    <a:bodyPr/>
                    <a:lstStyle/>
                    <a:p>
                      <a:r>
                        <a:rPr lang="en-US"/>
                        <a:t>11</a:t>
                      </a:r>
                    </a:p>
                  </a:txBody>
                  <a:tcPr/>
                </a:tc>
                <a:tc>
                  <a:txBody>
                    <a:bodyPr/>
                    <a:lstStyle/>
                    <a:p>
                      <a:pPr lvl="0">
                        <a:buNone/>
                      </a:pPr>
                      <a:r>
                        <a:rPr lang="en-US" sz="1800" b="0" i="0" u="none" strike="noStrike" noProof="0"/>
                        <a:t>SKIP_FRAME</a:t>
                      </a:r>
                      <a:endParaRPr lang="en-US"/>
                    </a:p>
                  </a:txBody>
                  <a:tcPr/>
                </a:tc>
                <a:tc>
                  <a:txBody>
                    <a:bodyPr/>
                    <a:lstStyle/>
                    <a:p>
                      <a:r>
                        <a:rPr lang="en-US"/>
                        <a:t>1</a:t>
                      </a:r>
                    </a:p>
                  </a:txBody>
                  <a:tcPr/>
                </a:tc>
                <a:tc>
                  <a:txBody>
                    <a:bodyPr/>
                    <a:lstStyle/>
                    <a:p>
                      <a:pPr lvl="0">
                        <a:buNone/>
                      </a:pPr>
                      <a:r>
                        <a:rPr lang="en-US" sz="1800" b="0" i="0" u="none" strike="noStrike" noProof="0">
                          <a:latin typeface="Consolas"/>
                        </a:rPr>
                        <a:t>GAME:3375|EPSILON: 0.0010|</a:t>
                      </a:r>
                      <a:endParaRPr lang="en-US"/>
                    </a:p>
                    <a:p>
                      <a:pPr lvl="0">
                        <a:buNone/>
                      </a:pPr>
                      <a:r>
                        <a:rPr lang="en-US" sz="1800" b="0" i="0" u="none" strike="noStrike" noProof="0">
                          <a:latin typeface="Consolas"/>
                        </a:rPr>
                        <a:t>MEAN REWARD : 0.98</a:t>
                      </a:r>
                      <a:endParaRPr lang="en-US"/>
                    </a:p>
                  </a:txBody>
                  <a:tcPr/>
                </a:tc>
                <a:tc>
                  <a:txBody>
                    <a:bodyPr/>
                    <a:lstStyle/>
                    <a:p>
                      <a:r>
                        <a:rPr lang="en-US"/>
                        <a:t>YES</a:t>
                      </a:r>
                    </a:p>
                  </a:txBody>
                  <a:tcPr/>
                </a:tc>
                <a:tc>
                  <a:txBody>
                    <a:bodyPr/>
                    <a:lstStyle/>
                    <a:p>
                      <a:r>
                        <a:rPr lang="en-US"/>
                        <a:t>4</a:t>
                      </a:r>
                    </a:p>
                  </a:txBody>
                  <a:tcPr/>
                </a:tc>
                <a:extLst>
                  <a:ext uri="{0D108BD9-81ED-4DB2-BD59-A6C34878D82A}">
                    <a16:rowId xmlns:a16="http://schemas.microsoft.com/office/drawing/2014/main" val="2960620309"/>
                  </a:ext>
                </a:extLst>
              </a:tr>
              <a:tr h="370840">
                <a:tc>
                  <a:txBody>
                    <a:bodyPr/>
                    <a:lstStyle/>
                    <a:p>
                      <a:r>
                        <a:rPr lang="en-US"/>
                        <a:t>12</a:t>
                      </a:r>
                    </a:p>
                  </a:txBody>
                  <a:tcPr/>
                </a:tc>
                <a:tc>
                  <a:txBody>
                    <a:bodyPr/>
                    <a:lstStyle/>
                    <a:p>
                      <a:pPr lvl="0">
                        <a:buNone/>
                      </a:pPr>
                      <a:r>
                        <a:rPr lang="en-US" sz="1800" b="0" i="0" u="none" strike="noStrike" noProof="0"/>
                        <a:t>BATCH_SIZE</a:t>
                      </a:r>
                      <a:endParaRPr lang="en-US"/>
                    </a:p>
                  </a:txBody>
                  <a:tcPr/>
                </a:tc>
                <a:tc>
                  <a:txBody>
                    <a:bodyPr/>
                    <a:lstStyle/>
                    <a:p>
                      <a:r>
                        <a:rPr lang="en-US"/>
                        <a:t>16</a:t>
                      </a:r>
                    </a:p>
                  </a:txBody>
                  <a:tcPr/>
                </a:tc>
                <a:tc>
                  <a:txBody>
                    <a:bodyPr/>
                    <a:lstStyle/>
                    <a:p>
                      <a:pPr lvl="0">
                        <a:buNone/>
                      </a:pPr>
                      <a:r>
                        <a:rPr lang="en-US" sz="1800" b="0" i="0" u="none" strike="noStrike" noProof="0"/>
                        <a:t>GAME : 4030 | EPSILON : 0.0010 | MEAN REWARD : 1.0</a:t>
                      </a:r>
                      <a:endParaRPr lang="en-US"/>
                    </a:p>
                  </a:txBody>
                  <a:tcPr/>
                </a:tc>
                <a:tc>
                  <a:txBody>
                    <a:bodyPr/>
                    <a:lstStyle/>
                    <a:p>
                      <a:r>
                        <a:rPr lang="en-US"/>
                        <a:t>YES</a:t>
                      </a:r>
                    </a:p>
                  </a:txBody>
                  <a:tcPr/>
                </a:tc>
                <a:tc>
                  <a:txBody>
                    <a:bodyPr/>
                    <a:lstStyle/>
                    <a:p>
                      <a:r>
                        <a:rPr lang="en-US"/>
                        <a:t>2</a:t>
                      </a:r>
                    </a:p>
                  </a:txBody>
                  <a:tcPr/>
                </a:tc>
                <a:extLst>
                  <a:ext uri="{0D108BD9-81ED-4DB2-BD59-A6C34878D82A}">
                    <a16:rowId xmlns:a16="http://schemas.microsoft.com/office/drawing/2014/main" val="3788782129"/>
                  </a:ext>
                </a:extLst>
              </a:tr>
              <a:tr h="370840">
                <a:tc>
                  <a:txBody>
                    <a:bodyPr/>
                    <a:lstStyle/>
                    <a:p>
                      <a:r>
                        <a:rPr lang="en-US"/>
                        <a:t>13</a:t>
                      </a:r>
                    </a:p>
                  </a:txBody>
                  <a:tcPr/>
                </a:tc>
                <a:tc>
                  <a:txBody>
                    <a:bodyPr/>
                    <a:lstStyle/>
                    <a:p>
                      <a:pPr lvl="0">
                        <a:buNone/>
                      </a:pPr>
                      <a:r>
                        <a:rPr lang="en-US" sz="1800" b="0" i="0" u="none" strike="noStrike" noProof="0"/>
                        <a:t>BATCH_SIZE</a:t>
                      </a:r>
                      <a:endParaRPr lang="en-US"/>
                    </a:p>
                  </a:txBody>
                  <a:tcPr/>
                </a:tc>
                <a:tc>
                  <a:txBody>
                    <a:bodyPr/>
                    <a:lstStyle/>
                    <a:p>
                      <a:r>
                        <a:rPr lang="en-US"/>
                        <a:t>64</a:t>
                      </a:r>
                    </a:p>
                  </a:txBody>
                  <a:tcPr/>
                </a:tc>
                <a:tc>
                  <a:txBody>
                    <a:bodyPr/>
                    <a:lstStyle/>
                    <a:p>
                      <a:pPr lvl="0">
                        <a:buNone/>
                      </a:pPr>
                      <a:r>
                        <a:rPr lang="en-US" sz="1800" b="0" i="0" u="none" strike="noStrike" noProof="0"/>
                        <a:t>GAME : 4030 | EPSILON : 0.0010 | MEAN REWARD : 1.0</a:t>
                      </a:r>
                      <a:endParaRPr lang="en-US"/>
                    </a:p>
                  </a:txBody>
                  <a:tcPr/>
                </a:tc>
                <a:tc>
                  <a:txBody>
                    <a:bodyPr/>
                    <a:lstStyle/>
                    <a:p>
                      <a:r>
                        <a:rPr lang="en-US"/>
                        <a:t>YES</a:t>
                      </a:r>
                    </a:p>
                  </a:txBody>
                  <a:tcPr/>
                </a:tc>
                <a:tc>
                  <a:txBody>
                    <a:bodyPr/>
                    <a:lstStyle/>
                    <a:p>
                      <a:r>
                        <a:rPr lang="en-US"/>
                        <a:t>2</a:t>
                      </a:r>
                    </a:p>
                  </a:txBody>
                  <a:tcPr/>
                </a:tc>
                <a:extLst>
                  <a:ext uri="{0D108BD9-81ED-4DB2-BD59-A6C34878D82A}">
                    <a16:rowId xmlns:a16="http://schemas.microsoft.com/office/drawing/2014/main" val="3560429804"/>
                  </a:ext>
                </a:extLst>
              </a:tr>
            </a:tbl>
          </a:graphicData>
        </a:graphic>
      </p:graphicFrame>
    </p:spTree>
    <p:extLst>
      <p:ext uri="{BB962C8B-B14F-4D97-AF65-F5344CB8AC3E}">
        <p14:creationId xmlns:p14="http://schemas.microsoft.com/office/powerpoint/2010/main" val="286559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8431-0189-471B-BF76-D77BA4965890}"/>
              </a:ext>
            </a:extLst>
          </p:cNvPr>
          <p:cNvSpPr>
            <a:spLocks noGrp="1"/>
          </p:cNvSpPr>
          <p:nvPr>
            <p:ph type="title"/>
          </p:nvPr>
        </p:nvSpPr>
        <p:spPr/>
        <p:txBody>
          <a:bodyPr/>
          <a:lstStyle/>
          <a:p>
            <a:r>
              <a:rPr lang="en-US">
                <a:ea typeface="+mj-lt"/>
                <a:cs typeface="+mj-lt"/>
              </a:rPr>
              <a:t>Best</a:t>
            </a:r>
            <a:r>
              <a:rPr lang="en-US">
                <a:cs typeface="Calibri Light"/>
              </a:rPr>
              <a:t> Performing Model </a:t>
            </a:r>
            <a:endParaRPr lang="en-US"/>
          </a:p>
        </p:txBody>
      </p:sp>
      <p:graphicFrame>
        <p:nvGraphicFramePr>
          <p:cNvPr id="4" name="Table 4">
            <a:extLst>
              <a:ext uri="{FF2B5EF4-FFF2-40B4-BE49-F238E27FC236}">
                <a16:creationId xmlns:a16="http://schemas.microsoft.com/office/drawing/2014/main" id="{0DD74B4A-8011-4303-847E-5E11C37E708D}"/>
              </a:ext>
            </a:extLst>
          </p:cNvPr>
          <p:cNvGraphicFramePr>
            <a:graphicFrameLocks noGrp="1"/>
          </p:cNvGraphicFramePr>
          <p:nvPr>
            <p:ph idx="1"/>
            <p:extLst>
              <p:ext uri="{D42A27DB-BD31-4B8C-83A1-F6EECF244321}">
                <p14:modId xmlns:p14="http://schemas.microsoft.com/office/powerpoint/2010/main" val="364867581"/>
              </p:ext>
            </p:extLst>
          </p:nvPr>
        </p:nvGraphicFramePr>
        <p:xfrm>
          <a:off x="581526" y="1513973"/>
          <a:ext cx="6422105" cy="4531352"/>
        </p:xfrm>
        <a:graphic>
          <a:graphicData uri="http://schemas.openxmlformats.org/drawingml/2006/table">
            <a:tbl>
              <a:tblPr firstRow="1" bandRow="1">
                <a:tableStyleId>{BDBED569-4797-4DF1-A0F4-6AAB3CD982D8}</a:tableStyleId>
              </a:tblPr>
              <a:tblGrid>
                <a:gridCol w="2631907">
                  <a:extLst>
                    <a:ext uri="{9D8B030D-6E8A-4147-A177-3AD203B41FA5}">
                      <a16:colId xmlns:a16="http://schemas.microsoft.com/office/drawing/2014/main" val="1011857616"/>
                    </a:ext>
                  </a:extLst>
                </a:gridCol>
                <a:gridCol w="1396417">
                  <a:extLst>
                    <a:ext uri="{9D8B030D-6E8A-4147-A177-3AD203B41FA5}">
                      <a16:colId xmlns:a16="http://schemas.microsoft.com/office/drawing/2014/main" val="1775235006"/>
                    </a:ext>
                  </a:extLst>
                </a:gridCol>
                <a:gridCol w="2393781">
                  <a:extLst>
                    <a:ext uri="{9D8B030D-6E8A-4147-A177-3AD203B41FA5}">
                      <a16:colId xmlns:a16="http://schemas.microsoft.com/office/drawing/2014/main" val="1514982825"/>
                    </a:ext>
                  </a:extLst>
                </a:gridCol>
              </a:tblGrid>
              <a:tr h="370840">
                <a:tc>
                  <a:txBody>
                    <a:bodyPr/>
                    <a:lstStyle/>
                    <a:p>
                      <a:r>
                        <a:rPr lang="en-US"/>
                        <a:t>Hyperparameter</a:t>
                      </a:r>
                    </a:p>
                  </a:txBody>
                  <a:tcPr/>
                </a:tc>
                <a:tc>
                  <a:txBody>
                    <a:bodyPr/>
                    <a:lstStyle/>
                    <a:p>
                      <a:r>
                        <a:rPr lang="en-US"/>
                        <a:t>Value</a:t>
                      </a:r>
                    </a:p>
                  </a:txBody>
                  <a:tcPr/>
                </a:tc>
                <a:tc>
                  <a:txBody>
                    <a:bodyPr/>
                    <a:lstStyle/>
                    <a:p>
                      <a:r>
                        <a:rPr lang="en-US"/>
                        <a:t>Result</a:t>
                      </a:r>
                    </a:p>
                  </a:txBody>
                  <a:tcPr/>
                </a:tc>
                <a:extLst>
                  <a:ext uri="{0D108BD9-81ED-4DB2-BD59-A6C34878D82A}">
                    <a16:rowId xmlns:a16="http://schemas.microsoft.com/office/drawing/2014/main" val="3386216722"/>
                  </a:ext>
                </a:extLst>
              </a:tr>
              <a:tr h="370840">
                <a:tc>
                  <a:txBody>
                    <a:bodyPr/>
                    <a:lstStyle/>
                    <a:p>
                      <a:pPr lvl="0" algn="l">
                        <a:lnSpc>
                          <a:spcPct val="100000"/>
                        </a:lnSpc>
                        <a:spcBef>
                          <a:spcPts val="0"/>
                        </a:spcBef>
                        <a:spcAft>
                          <a:spcPts val="0"/>
                        </a:spcAft>
                        <a:buNone/>
                      </a:pPr>
                      <a:r>
                        <a:rPr lang="en-US" sz="1600" b="0" i="0" u="none" strike="noStrike" noProof="0">
                          <a:latin typeface="Calibri"/>
                        </a:rPr>
                        <a:t>EXPERIENCE_BUFFER_SIZE</a:t>
                      </a:r>
                      <a:endParaRPr lang="en-US" sz="1600"/>
                    </a:p>
                    <a:p>
                      <a:pPr lvl="0">
                        <a:buNone/>
                      </a:pPr>
                      <a:endParaRPr lang="en-US" sz="1600" b="0" i="0" u="none" strike="noStrike" noProof="0"/>
                    </a:p>
                  </a:txBody>
                  <a:tcPr/>
                </a:tc>
                <a:tc>
                  <a:txBody>
                    <a:bodyPr/>
                    <a:lstStyle/>
                    <a:p>
                      <a:pPr lvl="0">
                        <a:buNone/>
                      </a:pPr>
                      <a:r>
                        <a:rPr lang="en-US" sz="1600" b="0" i="0" u="none" strike="noStrike" noProof="0">
                          <a:latin typeface="Calibri"/>
                        </a:rPr>
                        <a:t>2000</a:t>
                      </a:r>
                      <a:endParaRPr lang="en-US" sz="1600"/>
                    </a:p>
                  </a:txBody>
                  <a:tcPr/>
                </a:tc>
                <a:tc>
                  <a:txBody>
                    <a:bodyPr/>
                    <a:lstStyle/>
                    <a:p>
                      <a:pPr lvl="0">
                        <a:buNone/>
                      </a:pPr>
                      <a:r>
                        <a:rPr lang="en-US" sz="1600" b="0" i="0" u="none" strike="noStrike" noProof="0">
                          <a:latin typeface="Calibri"/>
                        </a:rPr>
                        <a:t>GAME : 5225 | EPSILON : 0.0010 | MEAN REWARD : 1.0</a:t>
                      </a:r>
                      <a:endParaRPr lang="en-US" sz="1600"/>
                    </a:p>
                  </a:txBody>
                  <a:tcPr/>
                </a:tc>
                <a:extLst>
                  <a:ext uri="{0D108BD9-81ED-4DB2-BD59-A6C34878D82A}">
                    <a16:rowId xmlns:a16="http://schemas.microsoft.com/office/drawing/2014/main" val="588380587"/>
                  </a:ext>
                </a:extLst>
              </a:tr>
              <a:tr h="370840">
                <a:tc>
                  <a:txBody>
                    <a:bodyPr/>
                    <a:lstStyle/>
                    <a:p>
                      <a:pPr lvl="0" algn="l">
                        <a:lnSpc>
                          <a:spcPct val="100000"/>
                        </a:lnSpc>
                        <a:spcBef>
                          <a:spcPts val="0"/>
                        </a:spcBef>
                        <a:spcAft>
                          <a:spcPts val="0"/>
                        </a:spcAft>
                        <a:buNone/>
                      </a:pPr>
                      <a:r>
                        <a:rPr lang="en-US" sz="1600" b="0" i="0" u="none" strike="noStrike" noProof="0">
                          <a:latin typeface="Calibri"/>
                        </a:rPr>
                        <a:t>STATE_DIM</a:t>
                      </a:r>
                      <a:endParaRPr lang="en-US" sz="1600"/>
                    </a:p>
                  </a:txBody>
                  <a:tcPr/>
                </a:tc>
                <a:tc>
                  <a:txBody>
                    <a:bodyPr/>
                    <a:lstStyle/>
                    <a:p>
                      <a:pPr lvl="0">
                        <a:buNone/>
                      </a:pPr>
                      <a:r>
                        <a:rPr lang="en-US" sz="1600" b="0" i="0" u="none" strike="noStrike" noProof="0">
                          <a:latin typeface="Calibri"/>
                        </a:rPr>
                        <a:t>4</a:t>
                      </a:r>
                      <a:endParaRPr lang="en-US" sz="1600"/>
                    </a:p>
                  </a:txBody>
                  <a:tcPr/>
                </a:tc>
                <a:tc>
                  <a:txBody>
                    <a:bodyPr/>
                    <a:lstStyle/>
                    <a:p>
                      <a:pPr lvl="0">
                        <a:buNone/>
                      </a:pPr>
                      <a:endParaRPr lang="en-US" sz="1600" b="0" i="0" u="none" strike="noStrike" noProof="0"/>
                    </a:p>
                  </a:txBody>
                  <a:tcPr/>
                </a:tc>
                <a:extLst>
                  <a:ext uri="{0D108BD9-81ED-4DB2-BD59-A6C34878D82A}">
                    <a16:rowId xmlns:a16="http://schemas.microsoft.com/office/drawing/2014/main" val="2133887831"/>
                  </a:ext>
                </a:extLst>
              </a:tr>
              <a:tr h="370839">
                <a:tc>
                  <a:txBody>
                    <a:bodyPr/>
                    <a:lstStyle/>
                    <a:p>
                      <a:pPr lvl="0" algn="l">
                        <a:lnSpc>
                          <a:spcPct val="100000"/>
                        </a:lnSpc>
                        <a:spcBef>
                          <a:spcPts val="0"/>
                        </a:spcBef>
                        <a:spcAft>
                          <a:spcPts val="0"/>
                        </a:spcAft>
                        <a:buNone/>
                      </a:pPr>
                      <a:r>
                        <a:rPr lang="en-US" sz="1600" b="0" i="0" u="none" strike="noStrike" noProof="0"/>
                        <a:t>ACTIONS</a:t>
                      </a:r>
                      <a:endParaRPr lang="en-US" sz="1600"/>
                    </a:p>
                  </a:txBody>
                  <a:tcPr/>
                </a:tc>
                <a:tc>
                  <a:txBody>
                    <a:bodyPr/>
                    <a:lstStyle/>
                    <a:p>
                      <a:pPr lvl="0">
                        <a:buNone/>
                      </a:pPr>
                      <a:r>
                        <a:rPr lang="en-US" sz="1600"/>
                        <a:t>[0,1]</a:t>
                      </a:r>
                    </a:p>
                  </a:txBody>
                  <a:tcPr/>
                </a:tc>
                <a:tc>
                  <a:txBody>
                    <a:bodyPr/>
                    <a:lstStyle/>
                    <a:p>
                      <a:pPr lvl="0">
                        <a:buNone/>
                      </a:pPr>
                      <a:endParaRPr lang="en-US" sz="1600" b="0" i="0" u="none" strike="noStrike" noProof="0">
                        <a:latin typeface="Calibri"/>
                      </a:endParaRPr>
                    </a:p>
                  </a:txBody>
                  <a:tcPr/>
                </a:tc>
                <a:extLst>
                  <a:ext uri="{0D108BD9-81ED-4DB2-BD59-A6C34878D82A}">
                    <a16:rowId xmlns:a16="http://schemas.microsoft.com/office/drawing/2014/main" val="1654297864"/>
                  </a:ext>
                </a:extLst>
              </a:tr>
              <a:tr h="370840">
                <a:tc>
                  <a:txBody>
                    <a:bodyPr/>
                    <a:lstStyle/>
                    <a:p>
                      <a:pPr lvl="0" algn="l">
                        <a:lnSpc>
                          <a:spcPct val="100000"/>
                        </a:lnSpc>
                        <a:spcBef>
                          <a:spcPts val="0"/>
                        </a:spcBef>
                        <a:spcAft>
                          <a:spcPts val="0"/>
                        </a:spcAft>
                        <a:buNone/>
                      </a:pPr>
                      <a:r>
                        <a:rPr lang="en-US" sz="1600" b="0" i="0" u="none" strike="noStrike" noProof="0">
                          <a:latin typeface="Calibri"/>
                        </a:rPr>
                        <a:t>GAMMA</a:t>
                      </a:r>
                      <a:endParaRPr lang="en-US" sz="1600"/>
                    </a:p>
                  </a:txBody>
                  <a:tcPr/>
                </a:tc>
                <a:tc>
                  <a:txBody>
                    <a:bodyPr/>
                    <a:lstStyle/>
                    <a:p>
                      <a:r>
                        <a:rPr lang="en-US" sz="1600"/>
                        <a:t>0.99</a:t>
                      </a:r>
                    </a:p>
                  </a:txBody>
                  <a:tcPr/>
                </a:tc>
                <a:tc>
                  <a:txBody>
                    <a:bodyPr/>
                    <a:lstStyle/>
                    <a:p>
                      <a:pPr lvl="0">
                        <a:buNone/>
                      </a:pPr>
                      <a:endParaRPr lang="en-US" sz="1600" b="0" i="0" u="none" strike="noStrike" noProof="0">
                        <a:latin typeface="Calibri"/>
                      </a:endParaRPr>
                    </a:p>
                  </a:txBody>
                  <a:tcPr/>
                </a:tc>
                <a:extLst>
                  <a:ext uri="{0D108BD9-81ED-4DB2-BD59-A6C34878D82A}">
                    <a16:rowId xmlns:a16="http://schemas.microsoft.com/office/drawing/2014/main" val="2960620309"/>
                  </a:ext>
                </a:extLst>
              </a:tr>
              <a:tr h="370840">
                <a:tc>
                  <a:txBody>
                    <a:bodyPr/>
                    <a:lstStyle/>
                    <a:p>
                      <a:pPr lvl="0" algn="l">
                        <a:lnSpc>
                          <a:spcPct val="100000"/>
                        </a:lnSpc>
                        <a:spcBef>
                          <a:spcPts val="0"/>
                        </a:spcBef>
                        <a:spcAft>
                          <a:spcPts val="0"/>
                        </a:spcAft>
                        <a:buNone/>
                      </a:pPr>
                      <a:r>
                        <a:rPr lang="en-US" sz="1600" b="0" i="0" u="none" strike="noStrike" noProof="0">
                          <a:latin typeface="Calibri"/>
                        </a:rPr>
                        <a:t>EPSILON_DECAY_FRAMES</a:t>
                      </a:r>
                      <a:endParaRPr lang="en-US" sz="1600"/>
                    </a:p>
                  </a:txBody>
                  <a:tcPr/>
                </a:tc>
                <a:tc>
                  <a:txBody>
                    <a:bodyPr/>
                    <a:lstStyle/>
                    <a:p>
                      <a:pPr lvl="0" algn="l">
                        <a:lnSpc>
                          <a:spcPct val="100000"/>
                        </a:lnSpc>
                        <a:spcBef>
                          <a:spcPts val="0"/>
                        </a:spcBef>
                        <a:spcAft>
                          <a:spcPts val="0"/>
                        </a:spcAft>
                        <a:buNone/>
                      </a:pPr>
                      <a:r>
                        <a:rPr lang="en-US" sz="1600" b="0" i="0" u="none" strike="noStrike" noProof="0">
                          <a:latin typeface="Calibri"/>
                        </a:rPr>
                        <a:t>(10**4)/3</a:t>
                      </a:r>
                      <a:endParaRPr lang="en-US" sz="1600"/>
                    </a:p>
                  </a:txBody>
                  <a:tcPr/>
                </a:tc>
                <a:tc>
                  <a:txBody>
                    <a:bodyPr/>
                    <a:lstStyle/>
                    <a:p>
                      <a:pPr lvl="0">
                        <a:buNone/>
                      </a:pPr>
                      <a:endParaRPr lang="en-US" sz="1600" b="0" i="0" u="none" strike="noStrike" noProof="0"/>
                    </a:p>
                  </a:txBody>
                  <a:tcPr/>
                </a:tc>
                <a:extLst>
                  <a:ext uri="{0D108BD9-81ED-4DB2-BD59-A6C34878D82A}">
                    <a16:rowId xmlns:a16="http://schemas.microsoft.com/office/drawing/2014/main" val="3788782129"/>
                  </a:ext>
                </a:extLst>
              </a:tr>
              <a:tr h="370840">
                <a:tc>
                  <a:txBody>
                    <a:bodyPr/>
                    <a:lstStyle/>
                    <a:p>
                      <a:pPr lvl="0" algn="l">
                        <a:lnSpc>
                          <a:spcPct val="100000"/>
                        </a:lnSpc>
                        <a:spcBef>
                          <a:spcPts val="0"/>
                        </a:spcBef>
                        <a:spcAft>
                          <a:spcPts val="0"/>
                        </a:spcAft>
                        <a:buNone/>
                      </a:pPr>
                      <a:r>
                        <a:rPr lang="en-US" sz="1600" b="0" i="0" u="none" strike="noStrike" noProof="0">
                          <a:latin typeface="Calibri"/>
                        </a:rPr>
                        <a:t>MEAN_GOAL_REWARD</a:t>
                      </a:r>
                      <a:endParaRPr lang="en-US" sz="1600"/>
                    </a:p>
                  </a:txBody>
                  <a:tcPr/>
                </a:tc>
                <a:tc>
                  <a:txBody>
                    <a:bodyPr/>
                    <a:lstStyle/>
                    <a:p>
                      <a:r>
                        <a:rPr lang="en-US" sz="1600"/>
                        <a:t>1</a:t>
                      </a:r>
                    </a:p>
                  </a:txBody>
                  <a:tcPr/>
                </a:tc>
                <a:tc>
                  <a:txBody>
                    <a:bodyPr/>
                    <a:lstStyle/>
                    <a:p>
                      <a:pPr lvl="0">
                        <a:buNone/>
                      </a:pPr>
                      <a:endParaRPr lang="en-US" sz="1600" b="0" i="0" u="none" strike="noStrike" noProof="0"/>
                    </a:p>
                  </a:txBody>
                  <a:tcPr/>
                </a:tc>
                <a:extLst>
                  <a:ext uri="{0D108BD9-81ED-4DB2-BD59-A6C34878D82A}">
                    <a16:rowId xmlns:a16="http://schemas.microsoft.com/office/drawing/2014/main" val="3560429804"/>
                  </a:ext>
                </a:extLst>
              </a:tr>
              <a:tr h="370839">
                <a:tc>
                  <a:txBody>
                    <a:bodyPr/>
                    <a:lstStyle/>
                    <a:p>
                      <a:pPr lvl="0" algn="l">
                        <a:lnSpc>
                          <a:spcPct val="100000"/>
                        </a:lnSpc>
                        <a:spcBef>
                          <a:spcPts val="0"/>
                        </a:spcBef>
                        <a:spcAft>
                          <a:spcPts val="0"/>
                        </a:spcAft>
                        <a:buNone/>
                      </a:pPr>
                      <a:r>
                        <a:rPr lang="en-US" sz="1600" b="0" i="0" u="none" strike="noStrike" noProof="0"/>
                        <a:t>BATCH_SIZE</a:t>
                      </a:r>
                      <a:endParaRPr lang="en-US" sz="1600"/>
                    </a:p>
                  </a:txBody>
                  <a:tcPr/>
                </a:tc>
                <a:tc>
                  <a:txBody>
                    <a:bodyPr/>
                    <a:lstStyle/>
                    <a:p>
                      <a:pPr lvl="0">
                        <a:buNone/>
                      </a:pPr>
                      <a:r>
                        <a:rPr lang="en-US" sz="1600"/>
                        <a:t>32</a:t>
                      </a:r>
                    </a:p>
                  </a:txBody>
                  <a:tcPr/>
                </a:tc>
                <a:tc>
                  <a:txBody>
                    <a:bodyPr/>
                    <a:lstStyle/>
                    <a:p>
                      <a:pPr lvl="0">
                        <a:buNone/>
                      </a:pPr>
                      <a:endParaRPr lang="en-US" sz="1600" b="0" i="0" u="none" strike="noStrike" noProof="0"/>
                    </a:p>
                  </a:txBody>
                  <a:tcPr/>
                </a:tc>
                <a:extLst>
                  <a:ext uri="{0D108BD9-81ED-4DB2-BD59-A6C34878D82A}">
                    <a16:rowId xmlns:a16="http://schemas.microsoft.com/office/drawing/2014/main" val="2190406035"/>
                  </a:ext>
                </a:extLst>
              </a:tr>
              <a:tr h="370838">
                <a:tc>
                  <a:txBody>
                    <a:bodyPr/>
                    <a:lstStyle/>
                    <a:p>
                      <a:pPr lvl="0" algn="l">
                        <a:lnSpc>
                          <a:spcPct val="100000"/>
                        </a:lnSpc>
                        <a:spcBef>
                          <a:spcPts val="0"/>
                        </a:spcBef>
                        <a:spcAft>
                          <a:spcPts val="0"/>
                        </a:spcAft>
                        <a:buNone/>
                      </a:pPr>
                      <a:r>
                        <a:rPr lang="en-US" sz="1600" b="0" i="0" u="none" strike="noStrike" noProof="0"/>
                        <a:t>SYNC_TARGET_FRAMES</a:t>
                      </a:r>
                      <a:endParaRPr lang="en-US" sz="1600"/>
                    </a:p>
                  </a:txBody>
                  <a:tcPr/>
                </a:tc>
                <a:tc>
                  <a:txBody>
                    <a:bodyPr/>
                    <a:lstStyle/>
                    <a:p>
                      <a:pPr lvl="0">
                        <a:buNone/>
                      </a:pPr>
                      <a:r>
                        <a:rPr lang="en-US" sz="1600"/>
                        <a:t>30</a:t>
                      </a:r>
                    </a:p>
                  </a:txBody>
                  <a:tcPr/>
                </a:tc>
                <a:tc>
                  <a:txBody>
                    <a:bodyPr/>
                    <a:lstStyle/>
                    <a:p>
                      <a:pPr lvl="0">
                        <a:buNone/>
                      </a:pPr>
                      <a:endParaRPr lang="en-US" sz="1600" b="0" i="0" u="none" strike="noStrike" noProof="0"/>
                    </a:p>
                  </a:txBody>
                  <a:tcPr/>
                </a:tc>
                <a:extLst>
                  <a:ext uri="{0D108BD9-81ED-4DB2-BD59-A6C34878D82A}">
                    <a16:rowId xmlns:a16="http://schemas.microsoft.com/office/drawing/2014/main" val="824967249"/>
                  </a:ext>
                </a:extLst>
              </a:tr>
              <a:tr h="370838">
                <a:tc>
                  <a:txBody>
                    <a:bodyPr/>
                    <a:lstStyle/>
                    <a:p>
                      <a:pPr lvl="0" algn="l">
                        <a:lnSpc>
                          <a:spcPct val="100000"/>
                        </a:lnSpc>
                        <a:spcBef>
                          <a:spcPts val="0"/>
                        </a:spcBef>
                        <a:spcAft>
                          <a:spcPts val="0"/>
                        </a:spcAft>
                        <a:buNone/>
                      </a:pPr>
                      <a:r>
                        <a:rPr lang="en-US" sz="1600" b="0" i="0" u="none" strike="noStrike" noProof="0"/>
                        <a:t>LEARNING_RATE</a:t>
                      </a:r>
                      <a:endParaRPr lang="en-US" sz="1600"/>
                    </a:p>
                  </a:txBody>
                  <a:tcPr/>
                </a:tc>
                <a:tc>
                  <a:txBody>
                    <a:bodyPr/>
                    <a:lstStyle/>
                    <a:p>
                      <a:pPr lvl="0" algn="l">
                        <a:lnSpc>
                          <a:spcPct val="100000"/>
                        </a:lnSpc>
                        <a:spcBef>
                          <a:spcPts val="0"/>
                        </a:spcBef>
                        <a:spcAft>
                          <a:spcPts val="0"/>
                        </a:spcAft>
                        <a:buNone/>
                      </a:pPr>
                      <a:r>
                        <a:rPr lang="en-US" sz="1600" b="0" i="0" u="none" strike="noStrike" noProof="0">
                          <a:latin typeface="Calibri"/>
                        </a:rPr>
                        <a:t>1e-4</a:t>
                      </a:r>
                      <a:endParaRPr lang="en-US" sz="1600"/>
                    </a:p>
                  </a:txBody>
                  <a:tcPr/>
                </a:tc>
                <a:tc>
                  <a:txBody>
                    <a:bodyPr/>
                    <a:lstStyle/>
                    <a:p>
                      <a:pPr lvl="0">
                        <a:buNone/>
                      </a:pPr>
                      <a:endParaRPr lang="en-US" sz="1600" b="0" i="0" u="none" strike="noStrike" noProof="0"/>
                    </a:p>
                  </a:txBody>
                  <a:tcPr/>
                </a:tc>
                <a:extLst>
                  <a:ext uri="{0D108BD9-81ED-4DB2-BD59-A6C34878D82A}">
                    <a16:rowId xmlns:a16="http://schemas.microsoft.com/office/drawing/2014/main" val="810283132"/>
                  </a:ext>
                </a:extLst>
              </a:tr>
              <a:tr h="370838">
                <a:tc>
                  <a:txBody>
                    <a:bodyPr/>
                    <a:lstStyle/>
                    <a:p>
                      <a:pPr lvl="0" algn="l">
                        <a:lnSpc>
                          <a:spcPct val="100000"/>
                        </a:lnSpc>
                        <a:spcBef>
                          <a:spcPts val="0"/>
                        </a:spcBef>
                        <a:spcAft>
                          <a:spcPts val="0"/>
                        </a:spcAft>
                        <a:buNone/>
                      </a:pPr>
                      <a:r>
                        <a:rPr lang="en-US" sz="1600" b="0" i="0" u="none" strike="noStrike" noProof="0"/>
                        <a:t>SKIP_FRAME</a:t>
                      </a:r>
                      <a:endParaRPr lang="en-US" sz="1600"/>
                    </a:p>
                  </a:txBody>
                  <a:tcPr/>
                </a:tc>
                <a:tc>
                  <a:txBody>
                    <a:bodyPr/>
                    <a:lstStyle/>
                    <a:p>
                      <a:pPr lvl="0">
                        <a:buNone/>
                      </a:pPr>
                      <a:r>
                        <a:rPr lang="en-US" sz="1600"/>
                        <a:t>2</a:t>
                      </a:r>
                    </a:p>
                  </a:txBody>
                  <a:tcPr/>
                </a:tc>
                <a:tc>
                  <a:txBody>
                    <a:bodyPr/>
                    <a:lstStyle/>
                    <a:p>
                      <a:pPr lvl="0">
                        <a:buNone/>
                      </a:pPr>
                      <a:endParaRPr lang="en-US" sz="1600" b="0" i="0" u="none" strike="noStrike" noProof="0"/>
                    </a:p>
                  </a:txBody>
                  <a:tcPr/>
                </a:tc>
                <a:extLst>
                  <a:ext uri="{0D108BD9-81ED-4DB2-BD59-A6C34878D82A}">
                    <a16:rowId xmlns:a16="http://schemas.microsoft.com/office/drawing/2014/main" val="4005963576"/>
                  </a:ext>
                </a:extLst>
              </a:tr>
            </a:tbl>
          </a:graphicData>
        </a:graphic>
      </p:graphicFrame>
      <p:pic>
        <p:nvPicPr>
          <p:cNvPr id="5" name="Picture 5" descr="Chart, line chart&#10;&#10;Description automatically generated">
            <a:extLst>
              <a:ext uri="{FF2B5EF4-FFF2-40B4-BE49-F238E27FC236}">
                <a16:creationId xmlns:a16="http://schemas.microsoft.com/office/drawing/2014/main" id="{266C82FA-F916-46FB-B3EB-02C25213BD33}"/>
              </a:ext>
            </a:extLst>
          </p:cNvPr>
          <p:cNvPicPr>
            <a:picLocks noChangeAspect="1"/>
          </p:cNvPicPr>
          <p:nvPr/>
        </p:nvPicPr>
        <p:blipFill>
          <a:blip r:embed="rId3"/>
          <a:stretch>
            <a:fillRect/>
          </a:stretch>
        </p:blipFill>
        <p:spPr>
          <a:xfrm>
            <a:off x="6975765" y="1517894"/>
            <a:ext cx="5358244" cy="3545119"/>
          </a:xfrm>
          <a:prstGeom prst="rect">
            <a:avLst/>
          </a:prstGeom>
        </p:spPr>
      </p:pic>
    </p:spTree>
    <p:extLst>
      <p:ext uri="{BB962C8B-B14F-4D97-AF65-F5344CB8AC3E}">
        <p14:creationId xmlns:p14="http://schemas.microsoft.com/office/powerpoint/2010/main" val="323446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BECB5-D87F-44F7-A62F-EEBF7017DDA9}"/>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TensorBoard </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0307E204-88A1-452D-AE07-3DDB4E12D4F0}"/>
              </a:ext>
            </a:extLst>
          </p:cNvPr>
          <p:cNvPicPr>
            <a:picLocks noGrp="1" noChangeAspect="1"/>
          </p:cNvPicPr>
          <p:nvPr>
            <p:ph idx="1"/>
          </p:nvPr>
        </p:nvPicPr>
        <p:blipFill rotWithShape="1">
          <a:blip r:embed="rId2"/>
          <a:srcRect r="3" b="6702"/>
          <a:stretch/>
        </p:blipFill>
        <p:spPr>
          <a:xfrm>
            <a:off x="5765917" y="666728"/>
            <a:ext cx="5671700" cy="5465791"/>
          </a:xfrm>
          <a:prstGeom prst="rect">
            <a:avLst/>
          </a:prstGeom>
        </p:spPr>
      </p:pic>
    </p:spTree>
    <p:extLst>
      <p:ext uri="{BB962C8B-B14F-4D97-AF65-F5344CB8AC3E}">
        <p14:creationId xmlns:p14="http://schemas.microsoft.com/office/powerpoint/2010/main" val="5625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A35411-0EE2-4606-843D-30DD6958D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10;&#10;Description automatically generated">
            <a:extLst>
              <a:ext uri="{FF2B5EF4-FFF2-40B4-BE49-F238E27FC236}">
                <a16:creationId xmlns:a16="http://schemas.microsoft.com/office/drawing/2014/main" id="{4BC76049-0538-4E61-8CC4-5ADCEFA39C50}"/>
              </a:ext>
            </a:extLst>
          </p:cNvPr>
          <p:cNvPicPr>
            <a:picLocks noChangeAspect="1"/>
          </p:cNvPicPr>
          <p:nvPr/>
        </p:nvPicPr>
        <p:blipFill>
          <a:blip r:embed="rId2"/>
          <a:stretch>
            <a:fillRect/>
          </a:stretch>
        </p:blipFill>
        <p:spPr>
          <a:xfrm>
            <a:off x="846943" y="804101"/>
            <a:ext cx="3093575" cy="2544465"/>
          </a:xfrm>
          <a:prstGeom prst="rect">
            <a:avLst/>
          </a:prstGeom>
        </p:spPr>
      </p:pic>
      <p:pic>
        <p:nvPicPr>
          <p:cNvPr id="5" name="Picture 5" descr="Chart&#10;&#10;Description automatically generated">
            <a:extLst>
              <a:ext uri="{FF2B5EF4-FFF2-40B4-BE49-F238E27FC236}">
                <a16:creationId xmlns:a16="http://schemas.microsoft.com/office/drawing/2014/main" id="{25C932AB-A888-4432-BF8A-D0F6872CA2F0}"/>
              </a:ext>
            </a:extLst>
          </p:cNvPr>
          <p:cNvPicPr>
            <a:picLocks noChangeAspect="1"/>
          </p:cNvPicPr>
          <p:nvPr/>
        </p:nvPicPr>
        <p:blipFill>
          <a:blip r:embed="rId3"/>
          <a:stretch>
            <a:fillRect/>
          </a:stretch>
        </p:blipFill>
        <p:spPr>
          <a:xfrm>
            <a:off x="4144229" y="903981"/>
            <a:ext cx="3179263" cy="2344705"/>
          </a:xfrm>
          <a:prstGeom prst="rect">
            <a:avLst/>
          </a:prstGeom>
        </p:spPr>
      </p:pic>
      <p:pic>
        <p:nvPicPr>
          <p:cNvPr id="4" name="Picture 4" descr="Chart, bar chart&#10;&#10;Description automatically generated">
            <a:extLst>
              <a:ext uri="{FF2B5EF4-FFF2-40B4-BE49-F238E27FC236}">
                <a16:creationId xmlns:a16="http://schemas.microsoft.com/office/drawing/2014/main" id="{2AC7A4C2-40C1-4E6C-96CD-A23AC0932EE3}"/>
              </a:ext>
            </a:extLst>
          </p:cNvPr>
          <p:cNvPicPr>
            <a:picLocks noChangeAspect="1"/>
          </p:cNvPicPr>
          <p:nvPr/>
        </p:nvPicPr>
        <p:blipFill>
          <a:blip r:embed="rId4"/>
          <a:stretch>
            <a:fillRect/>
          </a:stretch>
        </p:blipFill>
        <p:spPr>
          <a:xfrm>
            <a:off x="804101" y="3517910"/>
            <a:ext cx="3179261" cy="2527512"/>
          </a:xfrm>
          <a:prstGeom prst="rect">
            <a:avLst/>
          </a:prstGeom>
        </p:spPr>
      </p:pic>
      <p:pic>
        <p:nvPicPr>
          <p:cNvPr id="7" name="Picture 7" descr="Chart, bar chart&#10;&#10;Description automatically generated">
            <a:extLst>
              <a:ext uri="{FF2B5EF4-FFF2-40B4-BE49-F238E27FC236}">
                <a16:creationId xmlns:a16="http://schemas.microsoft.com/office/drawing/2014/main" id="{376F8A5B-8813-40EE-B1E8-684A9AF526E6}"/>
              </a:ext>
            </a:extLst>
          </p:cNvPr>
          <p:cNvPicPr>
            <a:picLocks noChangeAspect="1"/>
          </p:cNvPicPr>
          <p:nvPr/>
        </p:nvPicPr>
        <p:blipFill>
          <a:blip r:embed="rId5"/>
          <a:stretch>
            <a:fillRect/>
          </a:stretch>
        </p:blipFill>
        <p:spPr>
          <a:xfrm>
            <a:off x="4144229" y="3541755"/>
            <a:ext cx="3179261" cy="2479823"/>
          </a:xfrm>
          <a:prstGeom prst="rect">
            <a:avLst/>
          </a:prstGeom>
        </p:spPr>
      </p:pic>
      <p:sp>
        <p:nvSpPr>
          <p:cNvPr id="25" name="Freeform 6">
            <a:extLst>
              <a:ext uri="{FF2B5EF4-FFF2-40B4-BE49-F238E27FC236}">
                <a16:creationId xmlns:a16="http://schemas.microsoft.com/office/drawing/2014/main" id="{F0635F50-873F-429B-A47B-01987BE81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41D050CA-E613-4479-9147-D0B3C94F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A71E2B72-D29B-4AB9-8D70-6C8C71DF5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3FDCBC-1A3B-43C3-B871-C78245844FD6}"/>
              </a:ext>
            </a:extLst>
          </p:cNvPr>
          <p:cNvSpPr>
            <a:spLocks noGrp="1"/>
          </p:cNvSpPr>
          <p:nvPr>
            <p:ph type="title"/>
          </p:nvPr>
        </p:nvSpPr>
        <p:spPr>
          <a:xfrm>
            <a:off x="7835104" y="1213968"/>
            <a:ext cx="3220127" cy="1715106"/>
          </a:xfrm>
        </p:spPr>
        <p:txBody>
          <a:bodyPr vert="horz" lIns="91440" tIns="45720" rIns="91440" bIns="45720" rtlCol="0" anchor="b">
            <a:normAutofit/>
          </a:bodyPr>
          <a:lstStyle/>
          <a:p>
            <a:r>
              <a:rPr lang="en-US" sz="3600">
                <a:solidFill>
                  <a:srgbClr val="FFFFFF"/>
                </a:solidFill>
              </a:rPr>
              <a:t>Comparison study with DQN</a:t>
            </a:r>
            <a:endParaRPr lang="en-US" sz="3600">
              <a:solidFill>
                <a:srgbClr val="FFFFFF"/>
              </a:solidFill>
              <a:cs typeface="Calibri Light"/>
            </a:endParaRPr>
          </a:p>
        </p:txBody>
      </p:sp>
      <p:sp>
        <p:nvSpPr>
          <p:cNvPr id="3" name="Content Placeholder 2">
            <a:extLst>
              <a:ext uri="{FF2B5EF4-FFF2-40B4-BE49-F238E27FC236}">
                <a16:creationId xmlns:a16="http://schemas.microsoft.com/office/drawing/2014/main" id="{4279767F-274E-49E3-A346-0170C6B1AEBB}"/>
              </a:ext>
            </a:extLst>
          </p:cNvPr>
          <p:cNvSpPr>
            <a:spLocks noGrp="1"/>
          </p:cNvSpPr>
          <p:nvPr>
            <p:ph idx="1"/>
          </p:nvPr>
        </p:nvSpPr>
        <p:spPr>
          <a:xfrm>
            <a:off x="7835105" y="3072208"/>
            <a:ext cx="3264916" cy="2660684"/>
          </a:xfrm>
        </p:spPr>
        <p:txBody>
          <a:bodyPr vert="horz" lIns="91440" tIns="45720" rIns="91440" bIns="45720" rtlCol="0" anchor="t">
            <a:normAutofit/>
          </a:bodyPr>
          <a:lstStyle/>
          <a:p>
            <a:pPr marL="0" indent="0">
              <a:buNone/>
            </a:pPr>
            <a:r>
              <a:rPr lang="en-US" sz="2000">
                <a:solidFill>
                  <a:srgbClr val="FFFFFF"/>
                </a:solidFill>
              </a:rPr>
              <a:t>We tried experimenting flappy bird agent with Deep Q Network. After training for 50K iterations, the network didn't converge.</a:t>
            </a:r>
          </a:p>
        </p:txBody>
      </p:sp>
      <p:sp>
        <p:nvSpPr>
          <p:cNvPr id="31" name="Rectangle 8">
            <a:extLst>
              <a:ext uri="{FF2B5EF4-FFF2-40B4-BE49-F238E27FC236}">
                <a16:creationId xmlns:a16="http://schemas.microsoft.com/office/drawing/2014/main" id="{CE77A619-B358-4FA1-8190-C3A0F00C0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2619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029DE7B6-DC7C-4BA1-B406-EDDA0C0A3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77B821B-1E6E-4403-AFF9-23F4DA1489EC}"/>
              </a:ext>
            </a:extLst>
          </p:cNvPr>
          <p:cNvSpPr txBox="1"/>
          <p:nvPr/>
        </p:nvSpPr>
        <p:spPr>
          <a:xfrm>
            <a:off x="5189620" y="1306071"/>
            <a:ext cx="5478379" cy="266340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kern="1200">
                <a:solidFill>
                  <a:srgbClr val="FFFFFF"/>
                </a:solidFill>
                <a:latin typeface="+mj-lt"/>
                <a:ea typeface="+mj-ea"/>
                <a:cs typeface="+mj-cs"/>
              </a:rPr>
              <a:t>Demo</a:t>
            </a:r>
          </a:p>
          <a:p>
            <a:pPr>
              <a:lnSpc>
                <a:spcPct val="90000"/>
              </a:lnSpc>
              <a:spcBef>
                <a:spcPct val="0"/>
              </a:spcBef>
              <a:spcAft>
                <a:spcPts val="600"/>
              </a:spcAft>
            </a:pPr>
            <a:endParaRPr lang="en-US" sz="5400" kern="1200">
              <a:solidFill>
                <a:srgbClr val="FFFFFF"/>
              </a:solidFill>
              <a:latin typeface="+mj-lt"/>
              <a:ea typeface="+mj-ea"/>
              <a:cs typeface="+mj-cs"/>
            </a:endParaRPr>
          </a:p>
        </p:txBody>
      </p:sp>
      <p:pic>
        <p:nvPicPr>
          <p:cNvPr id="16" name="Graphic 7" descr="Play">
            <a:extLst>
              <a:ext uri="{FF2B5EF4-FFF2-40B4-BE49-F238E27FC236}">
                <a16:creationId xmlns:a16="http://schemas.microsoft.com/office/drawing/2014/main" id="{93F71A1C-8004-469B-ABE0-53B36A067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1723" y="2593485"/>
            <a:ext cx="1648572" cy="1648572"/>
          </a:xfrm>
          <a:prstGeom prst="rect">
            <a:avLst/>
          </a:prstGeom>
        </p:spPr>
      </p:pic>
      <p:pic>
        <p:nvPicPr>
          <p:cNvPr id="3" name="Picture 4">
            <a:extLst>
              <a:ext uri="{FF2B5EF4-FFF2-40B4-BE49-F238E27FC236}">
                <a16:creationId xmlns:a16="http://schemas.microsoft.com/office/drawing/2014/main" id="{D8C5F41A-7A3F-4E51-9D52-D7178D17FB11}"/>
              </a:ext>
            </a:extLst>
          </p:cNvPr>
          <p:cNvPicPr>
            <a:picLocks noChangeAspect="1"/>
          </p:cNvPicPr>
          <p:nvPr/>
        </p:nvPicPr>
        <p:blipFill>
          <a:blip r:embed="rId4"/>
          <a:stretch>
            <a:fillRect/>
          </a:stretch>
        </p:blipFill>
        <p:spPr>
          <a:xfrm>
            <a:off x="456647" y="-139114"/>
            <a:ext cx="3997676" cy="7000455"/>
          </a:xfrm>
          <a:prstGeom prst="rect">
            <a:avLst/>
          </a:prstGeom>
        </p:spPr>
      </p:pic>
    </p:spTree>
    <p:extLst>
      <p:ext uri="{BB962C8B-B14F-4D97-AF65-F5344CB8AC3E}">
        <p14:creationId xmlns:p14="http://schemas.microsoft.com/office/powerpoint/2010/main" val="1829738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732C7-E246-49C5-BE21-57B08C3E7E87}"/>
              </a:ext>
            </a:extLst>
          </p:cNvPr>
          <p:cNvSpPr>
            <a:spLocks noGrp="1"/>
          </p:cNvSpPr>
          <p:nvPr>
            <p:ph type="title"/>
          </p:nvPr>
        </p:nvSpPr>
        <p:spPr>
          <a:xfrm>
            <a:off x="643466" y="321734"/>
            <a:ext cx="6891187" cy="1135737"/>
          </a:xfrm>
        </p:spPr>
        <p:txBody>
          <a:bodyPr>
            <a:normAutofit/>
          </a:bodyPr>
          <a:lstStyle/>
          <a:p>
            <a:r>
              <a:rPr lang="en-US" sz="3600">
                <a:cs typeface="Calibri Light"/>
              </a:rPr>
              <a:t>RL Terminology</a:t>
            </a:r>
            <a:endParaRPr lang="en-US" sz="3600"/>
          </a:p>
        </p:txBody>
      </p:sp>
      <p:sp>
        <p:nvSpPr>
          <p:cNvPr id="3" name="Content Placeholder 2">
            <a:extLst>
              <a:ext uri="{FF2B5EF4-FFF2-40B4-BE49-F238E27FC236}">
                <a16:creationId xmlns:a16="http://schemas.microsoft.com/office/drawing/2014/main" id="{1BEB7285-1CCA-4232-A2BA-9B4C6509064D}"/>
              </a:ext>
            </a:extLst>
          </p:cNvPr>
          <p:cNvSpPr>
            <a:spLocks noGrp="1"/>
          </p:cNvSpPr>
          <p:nvPr>
            <p:ph idx="1"/>
          </p:nvPr>
        </p:nvSpPr>
        <p:spPr>
          <a:xfrm>
            <a:off x="672496" y="1273393"/>
            <a:ext cx="6891187" cy="4393982"/>
          </a:xfrm>
        </p:spPr>
        <p:txBody>
          <a:bodyPr vert="horz" lIns="91440" tIns="45720" rIns="91440" bIns="45720" rtlCol="0" anchor="t">
            <a:noAutofit/>
          </a:bodyPr>
          <a:lstStyle/>
          <a:p>
            <a:r>
              <a:rPr lang="en-US" sz="1800">
                <a:cs typeface="Calibri"/>
              </a:rPr>
              <a:t>Agent</a:t>
            </a:r>
          </a:p>
          <a:p>
            <a:pPr lvl="1"/>
            <a:r>
              <a:rPr lang="en-US" sz="1800">
                <a:cs typeface="Calibri"/>
              </a:rPr>
              <a:t>Flappy bird </a:t>
            </a:r>
          </a:p>
          <a:p>
            <a:r>
              <a:rPr lang="en-US" sz="1800">
                <a:cs typeface="Calibri"/>
              </a:rPr>
              <a:t>Environment</a:t>
            </a:r>
          </a:p>
          <a:p>
            <a:pPr lvl="1"/>
            <a:r>
              <a:rPr lang="en-US" sz="1800">
                <a:cs typeface="Calibri"/>
              </a:rPr>
              <a:t>Uneven Pipe in an infinite trial</a:t>
            </a:r>
          </a:p>
          <a:p>
            <a:pPr lvl="1"/>
            <a:r>
              <a:rPr lang="en-US" sz="1800">
                <a:cs typeface="Calibri"/>
              </a:rPr>
              <a:t>288 X 512 X 3  RGB image</a:t>
            </a:r>
          </a:p>
          <a:p>
            <a:r>
              <a:rPr lang="en-US" sz="1800">
                <a:cs typeface="Calibri"/>
              </a:rPr>
              <a:t>Observation</a:t>
            </a:r>
          </a:p>
          <a:p>
            <a:pPr lvl="1"/>
            <a:r>
              <a:rPr lang="en-US" sz="1800">
                <a:ea typeface="+mn-lt"/>
                <a:cs typeface="+mn-lt"/>
              </a:rPr>
              <a:t>[bird height, bird speed, distance to next pipe(x), height of next pipe(y), distance to second pipe, height of second pipe(y1)]</a:t>
            </a:r>
          </a:p>
          <a:p>
            <a:r>
              <a:rPr lang="en-US" sz="1800">
                <a:cs typeface="Calibri"/>
              </a:rPr>
              <a:t>Reward</a:t>
            </a:r>
          </a:p>
          <a:p>
            <a:pPr lvl="1"/>
            <a:r>
              <a:rPr lang="en-US" sz="1800">
                <a:cs typeface="Calibri"/>
              </a:rPr>
              <a:t>+1 for positive reward (escaping death)</a:t>
            </a:r>
          </a:p>
          <a:p>
            <a:r>
              <a:rPr lang="en-US" sz="1800">
                <a:ea typeface="+mn-lt"/>
                <a:cs typeface="+mn-lt"/>
              </a:rPr>
              <a:t>Action</a:t>
            </a:r>
            <a:r>
              <a:rPr lang="en-US" sz="1800">
                <a:cs typeface="Calibri"/>
              </a:rPr>
              <a:t> </a:t>
            </a:r>
          </a:p>
          <a:p>
            <a:pPr lvl="1"/>
            <a:r>
              <a:rPr lang="en-US" sz="1800">
                <a:ea typeface="+mn-lt"/>
                <a:cs typeface="+mn-lt"/>
              </a:rPr>
              <a:t>Flap or do nothing</a:t>
            </a:r>
          </a:p>
          <a:p>
            <a:r>
              <a:rPr lang="en-US" sz="1800">
                <a:ea typeface="+mn-lt"/>
                <a:cs typeface="+mn-lt"/>
              </a:rPr>
              <a:t>Terminal state</a:t>
            </a:r>
          </a:p>
          <a:p>
            <a:pPr lvl="1"/>
            <a:r>
              <a:rPr lang="en-US" sz="1800">
                <a:ea typeface="+mn-lt"/>
                <a:cs typeface="+mn-lt"/>
              </a:rPr>
              <a:t> If the bird makes contact with the ground, pipes or goes above the top of the screen the game is over.</a:t>
            </a:r>
            <a:endParaRPr lang="en-US" sz="1800">
              <a:cs typeface="Calibri"/>
            </a:endParaRPr>
          </a:p>
          <a:p>
            <a:endParaRPr lang="en-US" sz="1800">
              <a:cs typeface="Calibri"/>
            </a:endParaRPr>
          </a:p>
          <a:p>
            <a:pPr lvl="1"/>
            <a:endParaRPr lang="en-US" sz="1800">
              <a:cs typeface="Calibri"/>
            </a:endParaRPr>
          </a:p>
          <a:p>
            <a:pPr marL="457200" lvl="1" indent="0">
              <a:buNone/>
            </a:pPr>
            <a:endParaRPr lang="en-US" sz="1800">
              <a:cs typeface="Calibri"/>
            </a:endParaRPr>
          </a:p>
        </p:txBody>
      </p:sp>
      <p:sp>
        <p:nvSpPr>
          <p:cNvPr id="36"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613C6DC-F558-46F5-947E-20EBD613E6BB}"/>
              </a:ext>
            </a:extLst>
          </p:cNvPr>
          <p:cNvPicPr>
            <a:picLocks noChangeAspect="1"/>
          </p:cNvPicPr>
          <p:nvPr/>
        </p:nvPicPr>
        <p:blipFill rotWithShape="1">
          <a:blip r:embed="rId3"/>
          <a:srcRect t="4190" r="1" b="1"/>
          <a:stretch/>
        </p:blipFill>
        <p:spPr>
          <a:xfrm>
            <a:off x="8129873" y="10"/>
            <a:ext cx="4062128" cy="6857990"/>
          </a:xfrm>
          <a:prstGeom prst="rect">
            <a:avLst/>
          </a:prstGeom>
        </p:spPr>
      </p:pic>
      <p:grpSp>
        <p:nvGrpSpPr>
          <p:cNvPr id="38" name="Group 27">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3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07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0CF3D-BEB8-4EFB-A294-BEC3A5D0941E}"/>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Key learnings and challenges</a:t>
            </a:r>
            <a:endParaRPr lang="en-US" sz="4600">
              <a:solidFill>
                <a:srgbClr val="FFFFFF"/>
              </a:solidFill>
            </a:endParaRPr>
          </a:p>
        </p:txBody>
      </p:sp>
      <p:sp>
        <p:nvSpPr>
          <p:cNvPr id="3" name="Content Placeholder 2">
            <a:extLst>
              <a:ext uri="{FF2B5EF4-FFF2-40B4-BE49-F238E27FC236}">
                <a16:creationId xmlns:a16="http://schemas.microsoft.com/office/drawing/2014/main" id="{ADD6205C-A03D-4A42-927C-FF9EE9375E46}"/>
              </a:ext>
            </a:extLst>
          </p:cNvPr>
          <p:cNvSpPr>
            <a:spLocks noGrp="1"/>
          </p:cNvSpPr>
          <p:nvPr>
            <p:ph idx="1"/>
          </p:nvPr>
        </p:nvSpPr>
        <p:spPr>
          <a:xfrm>
            <a:off x="509155" y="2109355"/>
            <a:ext cx="10515600" cy="3738562"/>
          </a:xfrm>
        </p:spPr>
        <p:txBody>
          <a:bodyPr vert="horz" lIns="91440" tIns="45720" rIns="91440" bIns="45720" rtlCol="0" anchor="t">
            <a:noAutofit/>
          </a:bodyPr>
          <a:lstStyle/>
          <a:p>
            <a:pPr marL="0" indent="0">
              <a:buNone/>
            </a:pPr>
            <a:r>
              <a:rPr lang="en-US" sz="1800" b="1">
                <a:cs typeface="Calibri"/>
              </a:rPr>
              <a:t>Key Learnings</a:t>
            </a:r>
          </a:p>
          <a:p>
            <a:r>
              <a:rPr lang="en-US" sz="1800">
                <a:cs typeface="Calibri"/>
              </a:rPr>
              <a:t>We explored some Deep Q Network – DQN, DDPG</a:t>
            </a:r>
          </a:p>
          <a:p>
            <a:r>
              <a:rPr lang="en-US" sz="1800">
                <a:cs typeface="Calibri"/>
              </a:rPr>
              <a:t>We understood Flappy bird agent's action and state space</a:t>
            </a:r>
          </a:p>
          <a:p>
            <a:r>
              <a:rPr lang="en-US" sz="1800">
                <a:cs typeface="Calibri"/>
              </a:rPr>
              <a:t>Training an end-to-end deep reinforcement learning algorithm</a:t>
            </a:r>
          </a:p>
          <a:p>
            <a:r>
              <a:rPr lang="en-US" sz="1800">
                <a:cs typeface="Calibri"/>
              </a:rPr>
              <a:t>Understanding and Fine-tuning hyperparameter to get the best model</a:t>
            </a:r>
          </a:p>
          <a:p>
            <a:pPr marL="0" indent="0">
              <a:buNone/>
            </a:pPr>
            <a:endParaRPr lang="en-US" sz="1800" b="1">
              <a:cs typeface="Calibri"/>
            </a:endParaRPr>
          </a:p>
          <a:p>
            <a:pPr marL="0" indent="0">
              <a:buNone/>
            </a:pPr>
            <a:r>
              <a:rPr lang="en-US" sz="1800" b="1">
                <a:cs typeface="Calibri"/>
              </a:rPr>
              <a:t>Challenges</a:t>
            </a:r>
            <a:endParaRPr lang="en-US" sz="1800">
              <a:cs typeface="Calibri"/>
            </a:endParaRPr>
          </a:p>
          <a:p>
            <a:r>
              <a:rPr lang="en-US" sz="1800">
                <a:cs typeface="Calibri"/>
              </a:rPr>
              <a:t>Flappy bird agent is not present in open gym environment, hence we used </a:t>
            </a:r>
            <a:r>
              <a:rPr lang="en-US" sz="1800" err="1">
                <a:cs typeface="Calibri"/>
              </a:rPr>
              <a:t>pygame</a:t>
            </a:r>
            <a:r>
              <a:rPr lang="en-US" sz="1800">
                <a:cs typeface="Calibri"/>
              </a:rPr>
              <a:t>, </a:t>
            </a:r>
            <a:r>
              <a:rPr lang="en-US" sz="1800" err="1">
                <a:cs typeface="Calibri"/>
              </a:rPr>
              <a:t>gym_ple</a:t>
            </a:r>
            <a:r>
              <a:rPr lang="en-US" sz="1800">
                <a:cs typeface="Calibri"/>
              </a:rPr>
              <a:t> or custom python code from opensource to setup the agent for programming.</a:t>
            </a:r>
          </a:p>
          <a:p>
            <a:r>
              <a:rPr lang="en-US" sz="1800">
                <a:cs typeface="Calibri"/>
              </a:rPr>
              <a:t>Training time with GPU machine is also high, hence experiments took much time to complete</a:t>
            </a:r>
          </a:p>
          <a:p>
            <a:r>
              <a:rPr lang="en-US" sz="1800">
                <a:cs typeface="Calibri"/>
              </a:rPr>
              <a:t>Very few Deep RL algorithms were applied to train this agent</a:t>
            </a:r>
          </a:p>
          <a:p>
            <a:endParaRPr lang="en-US" sz="1800">
              <a:cs typeface="Calibri"/>
            </a:endParaRPr>
          </a:p>
        </p:txBody>
      </p:sp>
    </p:spTree>
    <p:extLst>
      <p:ext uri="{BB962C8B-B14F-4D97-AF65-F5344CB8AC3E}">
        <p14:creationId xmlns:p14="http://schemas.microsoft.com/office/powerpoint/2010/main" val="330465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DEE4B57-59E0-4BD9-AA28-B5742109D119}"/>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Project Management</a:t>
            </a:r>
            <a:endParaRPr lang="en-US" sz="4000">
              <a:solidFill>
                <a:srgbClr val="FFFFFF"/>
              </a:solidFill>
            </a:endParaRPr>
          </a:p>
        </p:txBody>
      </p:sp>
      <p:sp>
        <p:nvSpPr>
          <p:cNvPr id="3" name="Content Placeholder 2">
            <a:extLst>
              <a:ext uri="{FF2B5EF4-FFF2-40B4-BE49-F238E27FC236}">
                <a16:creationId xmlns:a16="http://schemas.microsoft.com/office/drawing/2014/main" id="{49F83D4A-42FC-4C7C-BE98-880A6AB29D8E}"/>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a:cs typeface="Calibri"/>
              </a:rPr>
              <a:t>Github: </a:t>
            </a:r>
            <a:r>
              <a:rPr lang="en-US" sz="2400">
                <a:ea typeface="+mn-lt"/>
                <a:cs typeface="+mn-lt"/>
                <a:hlinkClick r:id="rId2"/>
              </a:rPr>
              <a:t>https://github.com/s-c-soma/RL_Project_FlappyBird_D3QN</a:t>
            </a:r>
            <a:r>
              <a:rPr lang="en-US" sz="2400">
                <a:ea typeface="+mn-lt"/>
                <a:cs typeface="+mn-lt"/>
              </a:rPr>
              <a:t> </a:t>
            </a:r>
          </a:p>
          <a:p>
            <a:r>
              <a:rPr lang="en-US" sz="2400">
                <a:cs typeface="Calibri"/>
              </a:rPr>
              <a:t>Trello: </a:t>
            </a:r>
            <a:r>
              <a:rPr lang="en-US" sz="2400">
                <a:ea typeface="+mn-lt"/>
                <a:cs typeface="+mn-lt"/>
                <a:hlinkClick r:id="rId3"/>
              </a:rPr>
              <a:t>https://trello.com/b/8CrK9MHe/rl-the-mean-squares</a:t>
            </a:r>
            <a:endParaRPr lang="en-US" sz="2400">
              <a:cs typeface="Calibri"/>
            </a:endParaRPr>
          </a:p>
        </p:txBody>
      </p:sp>
    </p:spTree>
    <p:extLst>
      <p:ext uri="{BB962C8B-B14F-4D97-AF65-F5344CB8AC3E}">
        <p14:creationId xmlns:p14="http://schemas.microsoft.com/office/powerpoint/2010/main" val="392939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70664-6B57-FC48-9F47-85B7F5982288}"/>
              </a:ext>
            </a:extLst>
          </p:cNvPr>
          <p:cNvSpPr>
            <a:spLocks noGrp="1"/>
          </p:cNvSpPr>
          <p:nvPr>
            <p:ph type="title"/>
          </p:nvPr>
        </p:nvSpPr>
        <p:spPr>
          <a:xfrm>
            <a:off x="838200" y="365125"/>
            <a:ext cx="10515600" cy="1325563"/>
          </a:xfrm>
        </p:spPr>
        <p:txBody>
          <a:bodyPr>
            <a:normAutofit/>
          </a:bodyPr>
          <a:lstStyle/>
          <a:p>
            <a:r>
              <a:rPr lang="en-US" sz="4000">
                <a:solidFill>
                  <a:srgbClr val="FFFFFF"/>
                </a:solidFill>
              </a:rPr>
              <a:t>Team members Contribution</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8B8F018B-938F-1B42-9D9F-F412EF85895C}"/>
              </a:ext>
            </a:extLst>
          </p:cNvPr>
          <p:cNvSpPr>
            <a:spLocks noGrp="1"/>
          </p:cNvSpPr>
          <p:nvPr>
            <p:ph idx="1"/>
          </p:nvPr>
        </p:nvSpPr>
        <p:spPr>
          <a:xfrm>
            <a:off x="768927" y="1910195"/>
            <a:ext cx="11139054" cy="4587152"/>
          </a:xfrm>
        </p:spPr>
        <p:txBody>
          <a:bodyPr vert="horz" lIns="91440" tIns="45720" rIns="91440" bIns="45720" rtlCol="0" anchor="t">
            <a:noAutofit/>
          </a:bodyPr>
          <a:lstStyle/>
          <a:p>
            <a:r>
              <a:rPr lang="en-US" sz="1400" b="1"/>
              <a:t>Pranav </a:t>
            </a:r>
            <a:r>
              <a:rPr lang="en-US" sz="1400" b="1" err="1"/>
              <a:t>Lodha</a:t>
            </a:r>
            <a:endParaRPr lang="en-US" sz="1400" b="1">
              <a:cs typeface="Calibri"/>
            </a:endParaRPr>
          </a:p>
          <a:p>
            <a:pPr lvl="1"/>
            <a:r>
              <a:rPr lang="en-US" sz="1400"/>
              <a:t>Literature study on various DQN</a:t>
            </a:r>
            <a:endParaRPr lang="en-US" sz="1400">
              <a:cs typeface="Calibri"/>
            </a:endParaRPr>
          </a:p>
          <a:p>
            <a:pPr lvl="1"/>
            <a:r>
              <a:rPr lang="en-US" sz="1400"/>
              <a:t>Understanding prioritized experience replay</a:t>
            </a:r>
            <a:endParaRPr lang="en-US" sz="1400">
              <a:cs typeface="Calibri"/>
            </a:endParaRPr>
          </a:p>
          <a:p>
            <a:pPr lvl="1"/>
            <a:r>
              <a:rPr lang="en-US" sz="1400"/>
              <a:t>Inference pipeline with best model</a:t>
            </a:r>
            <a:endParaRPr lang="en-US" sz="1400">
              <a:cs typeface="Calibri"/>
            </a:endParaRPr>
          </a:p>
          <a:p>
            <a:r>
              <a:rPr lang="en-US" sz="1400" b="1" err="1"/>
              <a:t>Subarna</a:t>
            </a:r>
            <a:r>
              <a:rPr lang="en-US" sz="1400" b="1"/>
              <a:t> Chowdhury Soma</a:t>
            </a:r>
            <a:endParaRPr lang="en-US" sz="1400" b="1">
              <a:cs typeface="Calibri"/>
            </a:endParaRPr>
          </a:p>
          <a:p>
            <a:pPr lvl="1"/>
            <a:r>
              <a:rPr lang="en-US" sz="1400"/>
              <a:t>Understanding D3QN</a:t>
            </a:r>
            <a:endParaRPr lang="en-US" sz="1400">
              <a:cs typeface="Calibri"/>
            </a:endParaRPr>
          </a:p>
          <a:p>
            <a:pPr lvl="1"/>
            <a:r>
              <a:rPr lang="en-US" sz="1400"/>
              <a:t>Exploring various research works in D3QN</a:t>
            </a:r>
            <a:endParaRPr lang="en-US" sz="1400">
              <a:cs typeface="Calibri"/>
            </a:endParaRPr>
          </a:p>
          <a:p>
            <a:pPr lvl="1"/>
            <a:r>
              <a:rPr lang="en-US" sz="1400"/>
              <a:t>Experiments with hyperparameters</a:t>
            </a:r>
            <a:endParaRPr lang="en-US" sz="1400">
              <a:cs typeface="Calibri"/>
            </a:endParaRPr>
          </a:p>
          <a:p>
            <a:r>
              <a:rPr lang="en-US" sz="1400" b="1"/>
              <a:t>Jeyasri Subramanian</a:t>
            </a:r>
            <a:endParaRPr lang="en-US" sz="1400" b="1">
              <a:cs typeface="Calibri"/>
            </a:endParaRPr>
          </a:p>
          <a:p>
            <a:pPr lvl="1"/>
            <a:r>
              <a:rPr lang="en-US" sz="1400"/>
              <a:t>Exploring various DQN architecture and design architecture</a:t>
            </a:r>
            <a:endParaRPr lang="en-US" sz="1400">
              <a:cs typeface="Calibri"/>
            </a:endParaRPr>
          </a:p>
          <a:p>
            <a:pPr lvl="1"/>
            <a:r>
              <a:rPr lang="en-US" sz="1400"/>
              <a:t>D3QN environment setup</a:t>
            </a:r>
            <a:endParaRPr lang="en-US" sz="1400">
              <a:cs typeface="Calibri"/>
            </a:endParaRPr>
          </a:p>
          <a:p>
            <a:pPr lvl="1"/>
            <a:r>
              <a:rPr lang="en-US" sz="1400"/>
              <a:t>Comparison study with DQN</a:t>
            </a:r>
            <a:endParaRPr lang="en-US" sz="1400">
              <a:cs typeface="Calibri"/>
            </a:endParaRPr>
          </a:p>
          <a:p>
            <a:r>
              <a:rPr lang="en-US" sz="1400" b="1"/>
              <a:t>Team</a:t>
            </a:r>
            <a:endParaRPr lang="en-US" sz="1400" b="1">
              <a:cs typeface="Calibri"/>
            </a:endParaRPr>
          </a:p>
          <a:p>
            <a:pPr lvl="1"/>
            <a:r>
              <a:rPr lang="en-US" sz="1400"/>
              <a:t>Report writing </a:t>
            </a:r>
            <a:endParaRPr lang="en-US" sz="1400">
              <a:cs typeface="Calibri"/>
            </a:endParaRPr>
          </a:p>
          <a:p>
            <a:pPr lvl="1"/>
            <a:r>
              <a:rPr lang="en-US" sz="1400"/>
              <a:t>Presentation </a:t>
            </a:r>
            <a:endParaRPr lang="en-US" sz="1400">
              <a:cs typeface="Calibri"/>
            </a:endParaRPr>
          </a:p>
          <a:p>
            <a:pPr lvl="1"/>
            <a:r>
              <a:rPr lang="en-US" sz="1400"/>
              <a:t>Demo</a:t>
            </a:r>
            <a:endParaRPr lang="en-US" sz="1400">
              <a:cs typeface="Calibri"/>
            </a:endParaRPr>
          </a:p>
          <a:p>
            <a:r>
              <a:rPr lang="en-US" sz="1400"/>
              <a:t>Each team member shared the knowledge with other team members about literature study and architecture</a:t>
            </a:r>
            <a:endParaRPr lang="en-US" sz="1400">
              <a:cs typeface="Calibri"/>
            </a:endParaRPr>
          </a:p>
          <a:p>
            <a:pPr lvl="1"/>
            <a:endParaRPr lang="en-US" sz="1400">
              <a:cs typeface="Calibri"/>
            </a:endParaRPr>
          </a:p>
          <a:p>
            <a:pPr lvl="1"/>
            <a:endParaRPr lang="en-US" sz="1400">
              <a:cs typeface="Calibri"/>
            </a:endParaRPr>
          </a:p>
          <a:p>
            <a:endParaRPr lang="en-US" sz="1400">
              <a:cs typeface="Calibri"/>
            </a:endParaRPr>
          </a:p>
          <a:p>
            <a:pPr lvl="1"/>
            <a:endParaRPr lang="en-US" sz="1400">
              <a:cs typeface="Calibri"/>
            </a:endParaRPr>
          </a:p>
        </p:txBody>
      </p:sp>
    </p:spTree>
    <p:extLst>
      <p:ext uri="{BB962C8B-B14F-4D97-AF65-F5344CB8AC3E}">
        <p14:creationId xmlns:p14="http://schemas.microsoft.com/office/powerpoint/2010/main" val="9021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0CF3D-BEB8-4EFB-A294-BEC3A5D0941E}"/>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References</a:t>
            </a:r>
            <a:endParaRPr lang="en-US" sz="4600">
              <a:solidFill>
                <a:srgbClr val="FFFFFF"/>
              </a:solidFill>
            </a:endParaRPr>
          </a:p>
        </p:txBody>
      </p:sp>
      <p:sp>
        <p:nvSpPr>
          <p:cNvPr id="3" name="Content Placeholder 2">
            <a:extLst>
              <a:ext uri="{FF2B5EF4-FFF2-40B4-BE49-F238E27FC236}">
                <a16:creationId xmlns:a16="http://schemas.microsoft.com/office/drawing/2014/main" id="{ADD6205C-A03D-4A42-927C-FF9EE9375E46}"/>
              </a:ext>
            </a:extLst>
          </p:cNvPr>
          <p:cNvSpPr>
            <a:spLocks noGrp="1"/>
          </p:cNvSpPr>
          <p:nvPr>
            <p:ph idx="1"/>
          </p:nvPr>
        </p:nvSpPr>
        <p:spPr>
          <a:xfrm>
            <a:off x="838200" y="2438400"/>
            <a:ext cx="10515600" cy="3738562"/>
          </a:xfrm>
        </p:spPr>
        <p:txBody>
          <a:bodyPr vert="horz" lIns="91440" tIns="45720" rIns="91440" bIns="45720" rtlCol="0">
            <a:normAutofit/>
          </a:bodyPr>
          <a:lstStyle/>
          <a:p>
            <a:r>
              <a:rPr lang="en-US" sz="1600">
                <a:ea typeface="+mn-lt"/>
                <a:cs typeface="+mn-lt"/>
                <a:hlinkClick r:id="rId2"/>
              </a:rPr>
              <a:t>https://www.fromkk.com/posts/using-ddqn-to-play-flappy-bird/</a:t>
            </a:r>
            <a:endParaRPr lang="en-US" sz="1600">
              <a:ea typeface="+mn-lt"/>
              <a:cs typeface="+mn-lt"/>
            </a:endParaRPr>
          </a:p>
          <a:p>
            <a:r>
              <a:rPr lang="en-US" sz="1600">
                <a:ea typeface="+mn-lt"/>
                <a:cs typeface="+mn-lt"/>
                <a:hlinkClick r:id="rId3"/>
              </a:rPr>
              <a:t>https://towardsdatascience.com/use-reinforcement-learning-to-train-a-flappy-bird-never-to-die-35b9625aaecc</a:t>
            </a:r>
            <a:endParaRPr lang="en-US" sz="1600">
              <a:ea typeface="+mn-lt"/>
              <a:cs typeface="+mn-lt"/>
            </a:endParaRPr>
          </a:p>
          <a:p>
            <a:r>
              <a:rPr lang="en-US" sz="1600">
                <a:ea typeface="+mn-lt"/>
                <a:cs typeface="+mn-lt"/>
                <a:hlinkClick r:id="rId4"/>
              </a:rPr>
              <a:t>https://towardsdatascience.com/practical-reinforcement-learning-02-getting-started-with-q-learning-582f63e4acd9</a:t>
            </a:r>
            <a:endParaRPr lang="en-US" sz="1600">
              <a:ea typeface="+mn-lt"/>
              <a:cs typeface="+mn-lt"/>
            </a:endParaRPr>
          </a:p>
          <a:p>
            <a:r>
              <a:rPr lang="en-US" sz="1600">
                <a:ea typeface="+mn-lt"/>
                <a:cs typeface="+mn-lt"/>
                <a:hlinkClick r:id="rId5"/>
              </a:rPr>
              <a:t>http://cs229.stanford.edu/proj2015/362_report.pdf</a:t>
            </a:r>
            <a:endParaRPr lang="en-US" sz="1600">
              <a:cs typeface="Calibri"/>
            </a:endParaRPr>
          </a:p>
          <a:p>
            <a:r>
              <a:rPr lang="en-US" sz="1600">
                <a:ea typeface="+mn-lt"/>
                <a:cs typeface="+mn-lt"/>
                <a:hlinkClick r:id="rId6"/>
              </a:rPr>
              <a:t>https://www.freecodecamp.org/news/an-introduction-to-deep-q-learning-lets-play-doom-54d02d8017d8/</a:t>
            </a:r>
            <a:endParaRPr lang="en-US" sz="1600">
              <a:cs typeface="Calibri"/>
            </a:endParaRPr>
          </a:p>
          <a:p>
            <a:r>
              <a:rPr lang="en-US" sz="1600">
                <a:ea typeface="+mn-lt"/>
                <a:cs typeface="+mn-lt"/>
                <a:hlinkClick r:id="rId7"/>
              </a:rPr>
              <a:t>https://www.freecodecamp.org/news/improvements-in-deep-q-learning-dueling-double-dqn-prioritized-experience-replay-and-fixed-58b130cc5682/</a:t>
            </a:r>
            <a:endParaRPr lang="en-US" sz="1600">
              <a:cs typeface="Calibri"/>
            </a:endParaRPr>
          </a:p>
          <a:p>
            <a:r>
              <a:rPr lang="en-US" sz="1600">
                <a:ea typeface="+mn-lt"/>
                <a:cs typeface="+mn-lt"/>
                <a:hlinkClick r:id="rId8"/>
              </a:rPr>
              <a:t>https://markelsanz14.medium.com/introduction-to-reinforcement-learning-part-4-double-dqn-and-dueling-dqn-b349c9a61ea1</a:t>
            </a:r>
          </a:p>
          <a:p>
            <a:r>
              <a:rPr lang="en-US" sz="1600">
                <a:ea typeface="+mn-lt"/>
                <a:cs typeface="+mn-lt"/>
                <a:hlinkClick r:id="rId9"/>
              </a:rPr>
              <a:t>https://arxiv.org/pdf/1511.06581.pdf</a:t>
            </a:r>
            <a:endParaRPr lang="en-US" sz="1600">
              <a:cs typeface="Calibri"/>
            </a:endParaRPr>
          </a:p>
          <a:p>
            <a:r>
              <a:rPr lang="en-US" sz="1600">
                <a:ea typeface="+mn-lt"/>
                <a:cs typeface="+mn-lt"/>
                <a:hlinkClick r:id="rId10"/>
              </a:rPr>
              <a:t>https://arxiv.org/abs/1509.06461</a:t>
            </a:r>
            <a:endParaRPr lang="en-US" sz="1600">
              <a:cs typeface="Calibri" panose="020F0502020204030204"/>
            </a:endParaRPr>
          </a:p>
          <a:p>
            <a:endParaRPr lang="en-US" sz="1600">
              <a:cs typeface="Calibri" panose="020F0502020204030204"/>
            </a:endParaRPr>
          </a:p>
          <a:p>
            <a:endParaRPr lang="en-US" sz="1600">
              <a:cs typeface="Calibri" panose="020F0502020204030204"/>
            </a:endParaRPr>
          </a:p>
        </p:txBody>
      </p:sp>
    </p:spTree>
    <p:extLst>
      <p:ext uri="{BB962C8B-B14F-4D97-AF65-F5344CB8AC3E}">
        <p14:creationId xmlns:p14="http://schemas.microsoft.com/office/powerpoint/2010/main" val="104321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39A9EFD-63C5-43E0-82BB-3DA8683A2153}"/>
              </a:ext>
            </a:extLst>
          </p:cNvPr>
          <p:cNvSpPr txBox="1"/>
          <p:nvPr/>
        </p:nvSpPr>
        <p:spPr>
          <a:xfrm>
            <a:off x="1848465" y="3298722"/>
            <a:ext cx="8495070" cy="178440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kern="1200">
                <a:solidFill>
                  <a:srgbClr val="FFFFFF"/>
                </a:solidFill>
                <a:latin typeface="+mj-lt"/>
                <a:ea typeface="+mj-ea"/>
                <a:cs typeface="+mj-cs"/>
              </a:rPr>
              <a:t>Thank you </a:t>
            </a:r>
          </a:p>
        </p:txBody>
      </p:sp>
      <p:sp>
        <p:nvSpPr>
          <p:cNvPr id="10"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7" descr="Smiling Face with No Fill">
            <a:extLst>
              <a:ext uri="{FF2B5EF4-FFF2-40B4-BE49-F238E27FC236}">
                <a16:creationId xmlns:a16="http://schemas.microsoft.com/office/drawing/2014/main" id="{0E6B47D3-8ADD-4280-BF8E-0CE7DA8D17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99895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B6B3F-E9B4-42E0-931A-F1B7C0148D23}"/>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Questions</a:t>
            </a:r>
          </a:p>
        </p:txBody>
      </p:sp>
      <p:pic>
        <p:nvPicPr>
          <p:cNvPr id="6" name="Picture 5">
            <a:extLst>
              <a:ext uri="{FF2B5EF4-FFF2-40B4-BE49-F238E27FC236}">
                <a16:creationId xmlns:a16="http://schemas.microsoft.com/office/drawing/2014/main" id="{D87AC15C-4D0F-416E-B80E-44C981F7F803}"/>
              </a:ext>
            </a:extLst>
          </p:cNvPr>
          <p:cNvPicPr>
            <a:picLocks noChangeAspect="1"/>
          </p:cNvPicPr>
          <p:nvPr/>
        </p:nvPicPr>
        <p:blipFill rotWithShape="1">
          <a:blip r:embed="rId2"/>
          <a:srcRect l="33226" r="4" b="4"/>
          <a:stretch/>
        </p:blipFill>
        <p:spPr>
          <a:xfrm>
            <a:off x="6095999" y="10"/>
            <a:ext cx="6105655" cy="6857990"/>
          </a:xfrm>
          <a:prstGeom prst="rect">
            <a:avLst/>
          </a:prstGeom>
        </p:spPr>
      </p:pic>
    </p:spTree>
    <p:extLst>
      <p:ext uri="{BB962C8B-B14F-4D97-AF65-F5344CB8AC3E}">
        <p14:creationId xmlns:p14="http://schemas.microsoft.com/office/powerpoint/2010/main" val="112465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58776-4163-4779-A540-9A73518760FB}"/>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Problem Statement</a:t>
            </a:r>
            <a:endParaRPr lang="en-US" sz="4600">
              <a:solidFill>
                <a:srgbClr val="FFFFFF"/>
              </a:solidFill>
            </a:endParaRPr>
          </a:p>
        </p:txBody>
      </p:sp>
      <p:sp>
        <p:nvSpPr>
          <p:cNvPr id="3" name="Content Placeholder 2">
            <a:extLst>
              <a:ext uri="{FF2B5EF4-FFF2-40B4-BE49-F238E27FC236}">
                <a16:creationId xmlns:a16="http://schemas.microsoft.com/office/drawing/2014/main" id="{C9D7FA3D-5CF5-4534-8BFB-BDEDD1C3900F}"/>
              </a:ext>
            </a:extLst>
          </p:cNvPr>
          <p:cNvSpPr>
            <a:spLocks noGrp="1"/>
          </p:cNvSpPr>
          <p:nvPr>
            <p:ph idx="1"/>
          </p:nvPr>
        </p:nvSpPr>
        <p:spPr>
          <a:xfrm>
            <a:off x="838200" y="2438400"/>
            <a:ext cx="10515600" cy="3738562"/>
          </a:xfrm>
        </p:spPr>
        <p:txBody>
          <a:bodyPr vert="horz" lIns="91440" tIns="45720" rIns="91440" bIns="45720" rtlCol="0">
            <a:normAutofit/>
          </a:bodyPr>
          <a:lstStyle/>
          <a:p>
            <a:r>
              <a:rPr lang="en-US" sz="2600">
                <a:cs typeface="Calibri"/>
              </a:rPr>
              <a:t>Train Flappy bird agent to play continuous using Deep Reinforcement Learning algorithm</a:t>
            </a:r>
          </a:p>
          <a:p>
            <a:r>
              <a:rPr lang="en-US" sz="2600">
                <a:cs typeface="Calibri"/>
              </a:rPr>
              <a:t>Apply Double Dueling </a:t>
            </a:r>
            <a:r>
              <a:rPr lang="en-US" sz="2600"/>
              <a:t>Deep Q Networks(D3QN) with Prioritized Experience replay</a:t>
            </a:r>
            <a:endParaRPr lang="en-US" sz="2600">
              <a:cs typeface="Calibri"/>
            </a:endParaRPr>
          </a:p>
          <a:p>
            <a:r>
              <a:rPr lang="en-US" sz="2600"/>
              <a:t>Fine-tune hyperparameters to improve performance </a:t>
            </a:r>
            <a:endParaRPr lang="en-US" sz="2600">
              <a:cs typeface="Calibri"/>
            </a:endParaRPr>
          </a:p>
          <a:p>
            <a:r>
              <a:rPr lang="en-US" sz="2600"/>
              <a:t>Compare with other reinforcement algorithm </a:t>
            </a:r>
            <a:br>
              <a:rPr lang="en-US" sz="2600"/>
            </a:br>
            <a:endParaRPr lang="en-US" sz="2600">
              <a:cs typeface="Calibri"/>
            </a:endParaRPr>
          </a:p>
        </p:txBody>
      </p:sp>
    </p:spTree>
    <p:extLst>
      <p:ext uri="{BB962C8B-B14F-4D97-AF65-F5344CB8AC3E}">
        <p14:creationId xmlns:p14="http://schemas.microsoft.com/office/powerpoint/2010/main" val="425988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A3851-5F8F-478B-831C-8021211F3C35}"/>
              </a:ext>
            </a:extLst>
          </p:cNvPr>
          <p:cNvSpPr>
            <a:spLocks noGrp="1"/>
          </p:cNvSpPr>
          <p:nvPr>
            <p:ph type="title"/>
          </p:nvPr>
        </p:nvSpPr>
        <p:spPr>
          <a:xfrm>
            <a:off x="838200" y="365760"/>
            <a:ext cx="10515600" cy="1325563"/>
          </a:xfrm>
        </p:spPr>
        <p:txBody>
          <a:bodyPr>
            <a:normAutofit/>
          </a:bodyPr>
          <a:lstStyle/>
          <a:p>
            <a:r>
              <a:rPr lang="en-US">
                <a:solidFill>
                  <a:srgbClr val="FFFFFF"/>
                </a:solidFill>
                <a:cs typeface="Calibri Light"/>
              </a:rPr>
              <a:t>Deep Q-Network (DQN) </a:t>
            </a:r>
          </a:p>
        </p:txBody>
      </p:sp>
      <p:pic>
        <p:nvPicPr>
          <p:cNvPr id="5" name="Picture 37" descr="Chart&#10;&#10;Description automatically generated">
            <a:extLst>
              <a:ext uri="{FF2B5EF4-FFF2-40B4-BE49-F238E27FC236}">
                <a16:creationId xmlns:a16="http://schemas.microsoft.com/office/drawing/2014/main" id="{500BFCE3-2CFC-4228-8E04-094360C7273C}"/>
              </a:ext>
            </a:extLst>
          </p:cNvPr>
          <p:cNvPicPr>
            <a:picLocks noChangeAspect="1"/>
          </p:cNvPicPr>
          <p:nvPr/>
        </p:nvPicPr>
        <p:blipFill rotWithShape="1">
          <a:blip r:embed="rId3"/>
          <a:srcRect r="6126" b="4"/>
          <a:stretch/>
        </p:blipFill>
        <p:spPr>
          <a:xfrm>
            <a:off x="841248" y="2276857"/>
            <a:ext cx="5015484" cy="3900106"/>
          </a:xfrm>
          <a:prstGeom prst="rect">
            <a:avLst/>
          </a:prstGeom>
        </p:spPr>
      </p:pic>
      <p:sp>
        <p:nvSpPr>
          <p:cNvPr id="3" name="Content Placeholder 2">
            <a:extLst>
              <a:ext uri="{FF2B5EF4-FFF2-40B4-BE49-F238E27FC236}">
                <a16:creationId xmlns:a16="http://schemas.microsoft.com/office/drawing/2014/main" id="{E293562D-DD26-479F-987A-763CABD75787}"/>
              </a:ext>
            </a:extLst>
          </p:cNvPr>
          <p:cNvSpPr>
            <a:spLocks noGrp="1"/>
          </p:cNvSpPr>
          <p:nvPr>
            <p:ph idx="1"/>
          </p:nvPr>
        </p:nvSpPr>
        <p:spPr>
          <a:xfrm>
            <a:off x="6335270" y="2276857"/>
            <a:ext cx="5015484" cy="3900106"/>
          </a:xfrm>
        </p:spPr>
        <p:txBody>
          <a:bodyPr vert="horz" lIns="91440" tIns="45720" rIns="91440" bIns="45720" rtlCol="0" anchor="ctr">
            <a:normAutofit/>
          </a:bodyPr>
          <a:lstStyle/>
          <a:p>
            <a:r>
              <a:rPr lang="en-US" sz="1700">
                <a:ea typeface="+mn-lt"/>
                <a:cs typeface="+mn-lt"/>
              </a:rPr>
              <a:t>Q Learning is off policy learning method in reinforcement learning which is a development over on-policy Temporal Difference control algorithm</a:t>
            </a:r>
          </a:p>
          <a:p>
            <a:r>
              <a:rPr lang="en-US" sz="1700">
                <a:ea typeface="+mn-lt"/>
                <a:cs typeface="+mn-lt"/>
              </a:rPr>
              <a:t>Deep Q learning is based on Deep Neural Network </a:t>
            </a:r>
          </a:p>
          <a:p>
            <a:r>
              <a:rPr lang="en-US" sz="1700">
                <a:ea typeface="+mn-lt"/>
                <a:cs typeface="+mn-lt"/>
              </a:rPr>
              <a:t>It takes current state in the form of image or say continuous value and approximates Q-values for each action based on that state.</a:t>
            </a:r>
          </a:p>
          <a:p>
            <a:pPr marL="0" indent="0">
              <a:buNone/>
            </a:pPr>
            <a:r>
              <a:rPr lang="en-US" sz="1700" b="1">
                <a:cs typeface="Calibri"/>
              </a:rPr>
              <a:t>Drawback: </a:t>
            </a:r>
            <a:r>
              <a:rPr lang="en-US" sz="1700">
                <a:ea typeface="+mn-lt"/>
                <a:cs typeface="+mn-lt"/>
              </a:rPr>
              <a:t>The max operator in DQN, uses the same values both to select and to evaluate an action. This makes it more likely to select overestimated values, resulting in over-optimistic value estimates.</a:t>
            </a:r>
          </a:p>
        </p:txBody>
      </p:sp>
    </p:spTree>
    <p:extLst>
      <p:ext uri="{BB962C8B-B14F-4D97-AF65-F5344CB8AC3E}">
        <p14:creationId xmlns:p14="http://schemas.microsoft.com/office/powerpoint/2010/main" val="243902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EA3851-5F8F-478B-831C-8021211F3C35}"/>
              </a:ext>
            </a:extLst>
          </p:cNvPr>
          <p:cNvSpPr>
            <a:spLocks noGrp="1"/>
          </p:cNvSpPr>
          <p:nvPr>
            <p:ph type="title"/>
          </p:nvPr>
        </p:nvSpPr>
        <p:spPr>
          <a:xfrm>
            <a:off x="841247" y="978619"/>
            <a:ext cx="3410712" cy="1106424"/>
          </a:xfrm>
        </p:spPr>
        <p:txBody>
          <a:bodyPr>
            <a:normAutofit/>
          </a:bodyPr>
          <a:lstStyle/>
          <a:p>
            <a:r>
              <a:rPr lang="en-US" sz="2800">
                <a:cs typeface="Calibri Light"/>
              </a:rPr>
              <a:t>Double DQN </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93562D-DD26-479F-987A-763CABD75787}"/>
              </a:ext>
            </a:extLst>
          </p:cNvPr>
          <p:cNvSpPr>
            <a:spLocks noGrp="1"/>
          </p:cNvSpPr>
          <p:nvPr>
            <p:ph idx="1"/>
          </p:nvPr>
        </p:nvSpPr>
        <p:spPr>
          <a:xfrm>
            <a:off x="553536" y="2127384"/>
            <a:ext cx="3990204" cy="3888869"/>
          </a:xfrm>
        </p:spPr>
        <p:txBody>
          <a:bodyPr vert="horz" lIns="91440" tIns="45720" rIns="91440" bIns="45720" rtlCol="0" anchor="t">
            <a:noAutofit/>
          </a:bodyPr>
          <a:lstStyle/>
          <a:p>
            <a:r>
              <a:rPr lang="en-US" sz="1800">
                <a:ea typeface="+mn-lt"/>
                <a:cs typeface="+mn-lt"/>
              </a:rPr>
              <a:t>Double DQN uses two networks to decouple the action selection from the target Q value generation. </a:t>
            </a:r>
            <a:endParaRPr lang="en-US" sz="1800">
              <a:cs typeface="Calibri" panose="020F0502020204030204"/>
            </a:endParaRPr>
          </a:p>
          <a:p>
            <a:pPr marL="0" indent="0">
              <a:buNone/>
            </a:pPr>
            <a:r>
              <a:rPr lang="en-US" sz="1800">
                <a:ea typeface="+mn-lt"/>
                <a:cs typeface="+mn-lt"/>
              </a:rPr>
              <a:t>          1. DQN network to select what is the best action to take for the next state (the action with the highest Q value).</a:t>
            </a:r>
            <a:endParaRPr lang="en-US" sz="1800">
              <a:cs typeface="Calibri" panose="020F0502020204030204"/>
            </a:endParaRPr>
          </a:p>
          <a:p>
            <a:pPr marL="0" indent="0">
              <a:buNone/>
            </a:pPr>
            <a:r>
              <a:rPr lang="en-US" sz="1800">
                <a:ea typeface="+mn-lt"/>
                <a:cs typeface="+mn-lt"/>
              </a:rPr>
              <a:t>          2. Target network to calculate the target Q value of taking that action at the next state.</a:t>
            </a:r>
          </a:p>
          <a:p>
            <a:r>
              <a:rPr lang="en-US" sz="1800">
                <a:ea typeface="+mn-lt"/>
                <a:cs typeface="+mn-lt"/>
              </a:rPr>
              <a:t>At every Tau step, we copy the parameters from our DQN network to update the target network.</a:t>
            </a:r>
            <a:endParaRPr lang="en-US" sz="1800">
              <a:cs typeface="Calibri" panose="020F0502020204030204"/>
            </a:endParaRPr>
          </a:p>
        </p:txBody>
      </p:sp>
      <p:pic>
        <p:nvPicPr>
          <p:cNvPr id="5" name="Picture 5" descr="Diagram&#10;&#10;Description automatically generated">
            <a:extLst>
              <a:ext uri="{FF2B5EF4-FFF2-40B4-BE49-F238E27FC236}">
                <a16:creationId xmlns:a16="http://schemas.microsoft.com/office/drawing/2014/main" id="{4A3182CE-5614-4164-B5FA-5AC8A2905125}"/>
              </a:ext>
            </a:extLst>
          </p:cNvPr>
          <p:cNvPicPr>
            <a:picLocks noChangeAspect="1"/>
          </p:cNvPicPr>
          <p:nvPr/>
        </p:nvPicPr>
        <p:blipFill rotWithShape="1">
          <a:blip r:embed="rId3"/>
          <a:srcRect t="549"/>
          <a:stretch/>
        </p:blipFill>
        <p:spPr>
          <a:xfrm>
            <a:off x="5124450" y="634382"/>
            <a:ext cx="6657213" cy="5495162"/>
          </a:xfrm>
          <a:prstGeom prst="rect">
            <a:avLst/>
          </a:prstGeom>
        </p:spPr>
      </p:pic>
    </p:spTree>
    <p:extLst>
      <p:ext uri="{BB962C8B-B14F-4D97-AF65-F5344CB8AC3E}">
        <p14:creationId xmlns:p14="http://schemas.microsoft.com/office/powerpoint/2010/main" val="2263469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B62D3-F2D9-410A-9C3C-6BF0E3FFF8DA}"/>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Our Work</a:t>
            </a:r>
          </a:p>
        </p:txBody>
      </p:sp>
      <p:sp>
        <p:nvSpPr>
          <p:cNvPr id="3" name="Content Placeholder 2">
            <a:extLst>
              <a:ext uri="{FF2B5EF4-FFF2-40B4-BE49-F238E27FC236}">
                <a16:creationId xmlns:a16="http://schemas.microsoft.com/office/drawing/2014/main" id="{0B3C1400-A58B-4988-A8C5-69392DB21C89}"/>
              </a:ext>
            </a:extLst>
          </p:cNvPr>
          <p:cNvSpPr>
            <a:spLocks noGrp="1"/>
          </p:cNvSpPr>
          <p:nvPr>
            <p:ph idx="1"/>
          </p:nvPr>
        </p:nvSpPr>
        <p:spPr>
          <a:xfrm>
            <a:off x="838200" y="2438400"/>
            <a:ext cx="10515600" cy="3738562"/>
          </a:xfrm>
        </p:spPr>
        <p:txBody>
          <a:bodyPr vert="horz" lIns="91440" tIns="45720" rIns="91440" bIns="45720" rtlCol="0" anchor="t">
            <a:normAutofit/>
          </a:bodyPr>
          <a:lstStyle/>
          <a:p>
            <a:r>
              <a:rPr lang="en-US" sz="2600">
                <a:cs typeface="Calibri"/>
              </a:rPr>
              <a:t>From the prior experiments and study on various Deep RL algorithms, We have applied Dueling Double Deep Q-network (D3QN) with Prioritized experience replay.</a:t>
            </a:r>
          </a:p>
          <a:p>
            <a:r>
              <a:rPr lang="en-US" sz="2600">
                <a:cs typeface="Calibri"/>
              </a:rPr>
              <a:t>Explanations as follows</a:t>
            </a:r>
          </a:p>
          <a:p>
            <a:pPr lvl="1"/>
            <a:r>
              <a:rPr lang="en-US" sz="2600">
                <a:cs typeface="Calibri"/>
              </a:rPr>
              <a:t>Dueling DQN</a:t>
            </a:r>
          </a:p>
          <a:p>
            <a:pPr lvl="1"/>
            <a:r>
              <a:rPr lang="en-US" sz="2600">
                <a:cs typeface="Calibri"/>
              </a:rPr>
              <a:t>Experience Replay</a:t>
            </a:r>
          </a:p>
          <a:p>
            <a:pPr lvl="1"/>
            <a:r>
              <a:rPr lang="en-US" sz="2600">
                <a:cs typeface="Calibri"/>
              </a:rPr>
              <a:t>Prioritized experience replay</a:t>
            </a:r>
          </a:p>
          <a:p>
            <a:pPr lvl="1"/>
            <a:r>
              <a:rPr lang="en-US" sz="2600">
                <a:cs typeface="Calibri"/>
              </a:rPr>
              <a:t>D3QN training process</a:t>
            </a:r>
          </a:p>
          <a:p>
            <a:pPr marL="457200" lvl="1" indent="0">
              <a:buNone/>
            </a:pPr>
            <a:endParaRPr lang="en-US" sz="2600">
              <a:cs typeface="Calibri"/>
            </a:endParaRPr>
          </a:p>
        </p:txBody>
      </p:sp>
    </p:spTree>
    <p:extLst>
      <p:ext uri="{BB962C8B-B14F-4D97-AF65-F5344CB8AC3E}">
        <p14:creationId xmlns:p14="http://schemas.microsoft.com/office/powerpoint/2010/main" val="264988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A3851-5F8F-478B-831C-8021211F3C35}"/>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Dueling DQN </a:t>
            </a:r>
          </a:p>
        </p:txBody>
      </p:sp>
      <p:sp>
        <p:nvSpPr>
          <p:cNvPr id="3" name="Content Placeholder 2">
            <a:extLst>
              <a:ext uri="{FF2B5EF4-FFF2-40B4-BE49-F238E27FC236}">
                <a16:creationId xmlns:a16="http://schemas.microsoft.com/office/drawing/2014/main" id="{E293562D-DD26-479F-987A-763CABD75787}"/>
              </a:ext>
            </a:extLst>
          </p:cNvPr>
          <p:cNvSpPr>
            <a:spLocks noGrp="1"/>
          </p:cNvSpPr>
          <p:nvPr>
            <p:ph idx="1"/>
          </p:nvPr>
        </p:nvSpPr>
        <p:spPr>
          <a:xfrm>
            <a:off x="838200" y="2438400"/>
            <a:ext cx="10515600" cy="3738562"/>
          </a:xfrm>
        </p:spPr>
        <p:txBody>
          <a:bodyPr vert="horz" lIns="91440" tIns="45720" rIns="91440" bIns="45720" rtlCol="0">
            <a:normAutofit/>
          </a:bodyPr>
          <a:lstStyle/>
          <a:p>
            <a:r>
              <a:rPr lang="en-US" sz="2400">
                <a:ea typeface="+mn-lt"/>
                <a:cs typeface="+mn-lt"/>
              </a:rPr>
              <a:t>Dueling DQN has two estimator, one estimates the score of current state, another estimates the action score. </a:t>
            </a:r>
          </a:p>
          <a:p>
            <a:r>
              <a:rPr lang="en-US" sz="2400">
                <a:ea typeface="+mn-lt"/>
                <a:cs typeface="+mn-lt"/>
              </a:rPr>
              <a:t>Dueling architecture to calculate Q values. Q-values correspond to how good it is to be at that state and taking an action at that state Q(s,a)</a:t>
            </a:r>
          </a:p>
          <a:p>
            <a:r>
              <a:rPr lang="en-US" sz="2400">
                <a:ea typeface="+mn-lt"/>
                <a:cs typeface="+mn-lt"/>
              </a:rPr>
              <a:t>Q(s,a) is the sum of: </a:t>
            </a:r>
          </a:p>
          <a:p>
            <a:pPr marL="0" indent="0">
              <a:buNone/>
            </a:pPr>
            <a:r>
              <a:rPr lang="en-US" sz="2400">
                <a:ea typeface="+mn-lt"/>
                <a:cs typeface="+mn-lt"/>
              </a:rPr>
              <a:t>               - V(s) - the value of being at that state </a:t>
            </a:r>
          </a:p>
          <a:p>
            <a:pPr marL="0" indent="0">
              <a:buNone/>
            </a:pPr>
            <a:r>
              <a:rPr lang="en-US" sz="2400">
                <a:ea typeface="+mn-lt"/>
                <a:cs typeface="+mn-lt"/>
              </a:rPr>
              <a:t>               - A(s) - the advantage of taking that action at that state (how much better is to take this action versus all other possible actions at that state).</a:t>
            </a:r>
          </a:p>
          <a:p>
            <a:pPr>
              <a:buNone/>
            </a:pPr>
            <a:r>
              <a:rPr lang="en-US" sz="2400">
                <a:ea typeface="+mn-lt"/>
                <a:cs typeface="+mn-lt"/>
              </a:rPr>
              <a:t>                Q(s,a) = V(s) + A(s,a)     </a:t>
            </a:r>
            <a:r>
              <a:rPr lang="en-US" sz="2400" b="1">
                <a:ea typeface="+mn-lt"/>
                <a:cs typeface="+mn-lt"/>
              </a:rPr>
              <a:t>-&gt; </a:t>
            </a:r>
            <a:r>
              <a:rPr lang="en-US" sz="2400">
                <a:ea typeface="+mn-lt"/>
                <a:cs typeface="+mn-lt"/>
              </a:rPr>
              <a:t>Advantage function</a:t>
            </a:r>
            <a:endParaRPr lang="en-US" sz="2400">
              <a:cs typeface="Calibri" panose="020F0502020204030204"/>
            </a:endParaRPr>
          </a:p>
        </p:txBody>
      </p:sp>
    </p:spTree>
    <p:extLst>
      <p:ext uri="{BB962C8B-B14F-4D97-AF65-F5344CB8AC3E}">
        <p14:creationId xmlns:p14="http://schemas.microsoft.com/office/powerpoint/2010/main" val="366109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lose up of a card&#10;&#10;Description automatically generated">
            <a:extLst>
              <a:ext uri="{FF2B5EF4-FFF2-40B4-BE49-F238E27FC236}">
                <a16:creationId xmlns:a16="http://schemas.microsoft.com/office/drawing/2014/main" id="{7224819C-3F76-4702-915E-3501E96AFDC1}"/>
              </a:ext>
            </a:extLst>
          </p:cNvPr>
          <p:cNvPicPr>
            <a:picLocks noGrp="1" noChangeAspect="1"/>
          </p:cNvPicPr>
          <p:nvPr>
            <p:ph idx="1"/>
          </p:nvPr>
        </p:nvPicPr>
        <p:blipFill rotWithShape="1">
          <a:blip r:embed="rId2"/>
          <a:srcRect l="3593"/>
          <a:stretch/>
        </p:blipFill>
        <p:spPr>
          <a:xfrm>
            <a:off x="320040" y="320040"/>
            <a:ext cx="11548872" cy="4462272"/>
          </a:xfrm>
          <a:prstGeom prst="rect">
            <a:avLst/>
          </a:prstGeom>
        </p:spPr>
      </p:pic>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892040"/>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F272A6-9FA1-416F-ADF8-5836089A087F}"/>
              </a:ext>
            </a:extLst>
          </p:cNvPr>
          <p:cNvSpPr>
            <a:spLocks noGrp="1"/>
          </p:cNvSpPr>
          <p:nvPr>
            <p:ph type="title"/>
          </p:nvPr>
        </p:nvSpPr>
        <p:spPr>
          <a:xfrm>
            <a:off x="4380588" y="5093208"/>
            <a:ext cx="6973204" cy="1261872"/>
          </a:xfrm>
        </p:spPr>
        <p:txBody>
          <a:bodyPr vert="horz" lIns="91440" tIns="45720" rIns="91440" bIns="45720" rtlCol="0" anchor="ctr">
            <a:normAutofit/>
          </a:bodyPr>
          <a:lstStyle/>
          <a:p>
            <a:r>
              <a:rPr lang="en-US" sz="4100">
                <a:solidFill>
                  <a:schemeClr val="bg1"/>
                </a:solidFill>
              </a:rPr>
              <a:t>Dueling Deep Q-Network Architecture</a:t>
            </a:r>
          </a:p>
        </p:txBody>
      </p:sp>
      <p:cxnSp>
        <p:nvCxnSpPr>
          <p:cNvPr id="1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92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A3851-5F8F-478B-831C-8021211F3C35}"/>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Experience Replay</a:t>
            </a:r>
          </a:p>
        </p:txBody>
      </p:sp>
      <p:sp>
        <p:nvSpPr>
          <p:cNvPr id="3" name="Content Placeholder 2">
            <a:extLst>
              <a:ext uri="{FF2B5EF4-FFF2-40B4-BE49-F238E27FC236}">
                <a16:creationId xmlns:a16="http://schemas.microsoft.com/office/drawing/2014/main" id="{E293562D-DD26-479F-987A-763CABD75787}"/>
              </a:ext>
            </a:extLst>
          </p:cNvPr>
          <p:cNvSpPr>
            <a:spLocks noGrp="1"/>
          </p:cNvSpPr>
          <p:nvPr>
            <p:ph idx="1"/>
          </p:nvPr>
        </p:nvSpPr>
        <p:spPr>
          <a:xfrm>
            <a:off x="838200" y="2438400"/>
            <a:ext cx="10515600" cy="3738562"/>
          </a:xfrm>
        </p:spPr>
        <p:txBody>
          <a:bodyPr vert="horz" lIns="91440" tIns="45720" rIns="91440" bIns="45720" rtlCol="0" anchor="t">
            <a:normAutofit/>
          </a:bodyPr>
          <a:lstStyle/>
          <a:p>
            <a:r>
              <a:rPr lang="en-US" sz="2600">
                <a:ea typeface="+mn-lt"/>
                <a:cs typeface="+mn-lt"/>
              </a:rPr>
              <a:t>Experience replay is used to handle two things:</a:t>
            </a:r>
            <a:endParaRPr lang="en-US" sz="2600">
              <a:cs typeface="Calibri" panose="020F0502020204030204"/>
            </a:endParaRPr>
          </a:p>
          <a:p>
            <a:pPr lvl="1">
              <a:buFont typeface="Courier New" panose="020B0604020202020204" pitchFamily="34" charset="0"/>
              <a:buChar char="o"/>
            </a:pPr>
            <a:r>
              <a:rPr lang="en-US" sz="2600">
                <a:ea typeface="+mn-lt"/>
                <a:cs typeface="+mn-lt"/>
              </a:rPr>
              <a:t> Avoid forgetting previous experiences</a:t>
            </a:r>
            <a:endParaRPr lang="en-US" sz="2600">
              <a:cs typeface="Calibri"/>
            </a:endParaRPr>
          </a:p>
          <a:p>
            <a:pPr lvl="1">
              <a:buFont typeface="Courier New" panose="020B0604020202020204" pitchFamily="34" charset="0"/>
              <a:buChar char="o"/>
            </a:pPr>
            <a:r>
              <a:rPr lang="en-US" sz="2600">
                <a:ea typeface="+mn-lt"/>
                <a:cs typeface="+mn-lt"/>
              </a:rPr>
              <a:t> Reduce correlations between experiences</a:t>
            </a:r>
          </a:p>
          <a:p>
            <a:r>
              <a:rPr lang="en-US" sz="2600">
                <a:ea typeface="+mn-lt"/>
                <a:cs typeface="+mn-lt"/>
              </a:rPr>
              <a:t>At each time step, we receive a tuple - state, action, reward, </a:t>
            </a:r>
            <a:r>
              <a:rPr lang="en-US" sz="2600" err="1">
                <a:ea typeface="+mn-lt"/>
                <a:cs typeface="+mn-lt"/>
              </a:rPr>
              <a:t>new_state</a:t>
            </a:r>
            <a:r>
              <a:rPr lang="en-US" sz="2600">
                <a:ea typeface="+mn-lt"/>
                <a:cs typeface="+mn-lt"/>
              </a:rPr>
              <a:t> (</a:t>
            </a:r>
            <a:r>
              <a:rPr lang="en-US" sz="2600" err="1">
                <a:ea typeface="+mn-lt"/>
                <a:cs typeface="+mn-lt"/>
              </a:rPr>
              <a:t>s,a,r,s</a:t>
            </a:r>
            <a:r>
              <a:rPr lang="en-US" sz="2600">
                <a:ea typeface="+mn-lt"/>
                <a:cs typeface="+mn-lt"/>
              </a:rPr>
              <a:t>')</a:t>
            </a:r>
            <a:endParaRPr lang="en-US" sz="2600">
              <a:cs typeface="Calibri" panose="020F0502020204030204"/>
            </a:endParaRPr>
          </a:p>
          <a:p>
            <a:r>
              <a:rPr lang="en-US" sz="2600">
                <a:ea typeface="+mn-lt"/>
                <a:cs typeface="+mn-lt"/>
              </a:rPr>
              <a:t>Replay Buffer stores experience tuples while interacting with the environment, and then we randomly sample a small batch of tuple to feed our neural network</a:t>
            </a:r>
            <a:endParaRPr lang="en-US" sz="2600"/>
          </a:p>
          <a:p>
            <a:endParaRPr lang="en-US" sz="2600">
              <a:ea typeface="+mn-lt"/>
              <a:cs typeface="+mn-lt"/>
            </a:endParaRPr>
          </a:p>
          <a:p>
            <a:pPr marL="457200" lvl="1" indent="0">
              <a:buNone/>
            </a:pPr>
            <a:endParaRPr lang="en-US" sz="2600">
              <a:cs typeface="Calibri"/>
            </a:endParaRPr>
          </a:p>
        </p:txBody>
      </p:sp>
    </p:spTree>
    <p:extLst>
      <p:ext uri="{BB962C8B-B14F-4D97-AF65-F5344CB8AC3E}">
        <p14:creationId xmlns:p14="http://schemas.microsoft.com/office/powerpoint/2010/main" val="40843239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7</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Playing Flappy Bird with Deep Reinforcement Learning</vt:lpstr>
      <vt:lpstr>RL Terminology</vt:lpstr>
      <vt:lpstr>Problem Statement</vt:lpstr>
      <vt:lpstr>Deep Q-Network (DQN) </vt:lpstr>
      <vt:lpstr>Double DQN </vt:lpstr>
      <vt:lpstr>Our Work</vt:lpstr>
      <vt:lpstr>Dueling DQN </vt:lpstr>
      <vt:lpstr>Dueling Deep Q-Network Architecture</vt:lpstr>
      <vt:lpstr>Experience Replay</vt:lpstr>
      <vt:lpstr>Prioritized Experience Replay</vt:lpstr>
      <vt:lpstr>Training steps in Double Dueling Deep Q Network (D3QN)</vt:lpstr>
      <vt:lpstr>Temporal Difference Error computation (Loss function) and backpropagation</vt:lpstr>
      <vt:lpstr>Explaining hyperparameters</vt:lpstr>
      <vt:lpstr>Experiment: Hyperparameter Tuning </vt:lpstr>
      <vt:lpstr>Experiment: Hyperparameter Tuning </vt:lpstr>
      <vt:lpstr>Best Performing Model </vt:lpstr>
      <vt:lpstr>TensorBoard </vt:lpstr>
      <vt:lpstr>Comparison study with DQN</vt:lpstr>
      <vt:lpstr>PowerPoint Presentation</vt:lpstr>
      <vt:lpstr>Key learnings and challenges</vt:lpstr>
      <vt:lpstr>Project Management</vt:lpstr>
      <vt:lpstr>Team members Contribution</vt:lpstr>
      <vt:lpstr>References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Flappy Bird with Deep Reinforcement Learning</dc:title>
  <dc:creator>Pranav Lodha</dc:creator>
  <cp:revision>3</cp:revision>
  <dcterms:created xsi:type="dcterms:W3CDTF">2020-12-02T03:33:51Z</dcterms:created>
  <dcterms:modified xsi:type="dcterms:W3CDTF">2020-12-02T03:42:39Z</dcterms:modified>
</cp:coreProperties>
</file>